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32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FFFFCC"/>
    <a:srgbClr val="FF0000"/>
    <a:srgbClr val="66FFFF"/>
    <a:srgbClr val="A50021"/>
    <a:srgbClr val="333399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9" autoAdjust="0"/>
    <p:restoredTop sz="94613" autoAdjust="0"/>
  </p:normalViewPr>
  <p:slideViewPr>
    <p:cSldViewPr>
      <p:cViewPr varScale="1">
        <p:scale>
          <a:sx n="84" d="100"/>
          <a:sy n="84" d="100"/>
        </p:scale>
        <p:origin x="-106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9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png"/><Relationship Id="rId4" Type="http://schemas.openxmlformats.org/officeDocument/2006/relationships/image" Target="../media/image4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png"/><Relationship Id="rId1" Type="http://schemas.openxmlformats.org/officeDocument/2006/relationships/image" Target="../media/image44.png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png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57.wmf"/><Relationship Id="rId1" Type="http://schemas.openxmlformats.org/officeDocument/2006/relationships/image" Target="../media/image56.png"/><Relationship Id="rId5" Type="http://schemas.openxmlformats.org/officeDocument/2006/relationships/image" Target="../media/image58.wmf"/><Relationship Id="rId4" Type="http://schemas.openxmlformats.org/officeDocument/2006/relationships/image" Target="../media/image4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57.wmf"/><Relationship Id="rId1" Type="http://schemas.openxmlformats.org/officeDocument/2006/relationships/image" Target="../media/image59.png"/><Relationship Id="rId6" Type="http://schemas.openxmlformats.org/officeDocument/2006/relationships/image" Target="../media/image61.png"/><Relationship Id="rId5" Type="http://schemas.openxmlformats.org/officeDocument/2006/relationships/image" Target="../media/image60.wmf"/><Relationship Id="rId4" Type="http://schemas.openxmlformats.org/officeDocument/2006/relationships/image" Target="../media/image48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59.png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image" Target="../media/image47.wmf"/><Relationship Id="rId7" Type="http://schemas.openxmlformats.org/officeDocument/2006/relationships/image" Target="../media/image66.wmf"/><Relationship Id="rId2" Type="http://schemas.openxmlformats.org/officeDocument/2006/relationships/image" Target="../media/image64.wmf"/><Relationship Id="rId1" Type="http://schemas.openxmlformats.org/officeDocument/2006/relationships/image" Target="../media/image63.png"/><Relationship Id="rId6" Type="http://schemas.openxmlformats.org/officeDocument/2006/relationships/image" Target="../media/image65.wmf"/><Relationship Id="rId5" Type="http://schemas.openxmlformats.org/officeDocument/2006/relationships/image" Target="../media/image58.wmf"/><Relationship Id="rId10" Type="http://schemas.openxmlformats.org/officeDocument/2006/relationships/image" Target="../media/image69.wmf"/><Relationship Id="rId4" Type="http://schemas.openxmlformats.org/officeDocument/2006/relationships/image" Target="../media/image48.wmf"/><Relationship Id="rId9" Type="http://schemas.openxmlformats.org/officeDocument/2006/relationships/image" Target="../media/image68.png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4.png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Relationship Id="rId4" Type="http://schemas.openxmlformats.org/officeDocument/2006/relationships/image" Target="../media/image90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png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png"/><Relationship Id="rId6" Type="http://schemas.openxmlformats.org/officeDocument/2006/relationships/image" Target="../media/image97.wmf"/><Relationship Id="rId5" Type="http://schemas.openxmlformats.org/officeDocument/2006/relationships/image" Target="../media/image96.png"/><Relationship Id="rId4" Type="http://schemas.openxmlformats.org/officeDocument/2006/relationships/image" Target="../media/image95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png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1.png"/><Relationship Id="rId1" Type="http://schemas.openxmlformats.org/officeDocument/2006/relationships/image" Target="../media/image102.png"/><Relationship Id="rId4" Type="http://schemas.openxmlformats.org/officeDocument/2006/relationships/image" Target="../media/image10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2" Type="http://schemas.openxmlformats.org/officeDocument/2006/relationships/image" Target="../media/image12.wmf"/><Relationship Id="rId1" Type="http://schemas.openxmlformats.org/officeDocument/2006/relationships/image" Target="../media/image4.png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7" Type="http://schemas.openxmlformats.org/officeDocument/2006/relationships/image" Target="../media/image113.png"/><Relationship Id="rId2" Type="http://schemas.openxmlformats.org/officeDocument/2006/relationships/image" Target="../media/image108.wmf"/><Relationship Id="rId1" Type="http://schemas.openxmlformats.org/officeDocument/2006/relationships/image" Target="../media/image107.png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wmf"/><Relationship Id="rId7" Type="http://schemas.openxmlformats.org/officeDocument/2006/relationships/image" Target="../media/image120.wmf"/><Relationship Id="rId12" Type="http://schemas.openxmlformats.org/officeDocument/2006/relationships/image" Target="../media/image125.wmf"/><Relationship Id="rId2" Type="http://schemas.openxmlformats.org/officeDocument/2006/relationships/image" Target="../media/image115.wmf"/><Relationship Id="rId1" Type="http://schemas.openxmlformats.org/officeDocument/2006/relationships/image" Target="../media/image114.png"/><Relationship Id="rId6" Type="http://schemas.openxmlformats.org/officeDocument/2006/relationships/image" Target="../media/image119.wmf"/><Relationship Id="rId11" Type="http://schemas.openxmlformats.org/officeDocument/2006/relationships/image" Target="../media/image124.wmf"/><Relationship Id="rId5" Type="http://schemas.openxmlformats.org/officeDocument/2006/relationships/image" Target="../media/image118.wmf"/><Relationship Id="rId10" Type="http://schemas.openxmlformats.org/officeDocument/2006/relationships/image" Target="../media/image123.wmf"/><Relationship Id="rId4" Type="http://schemas.openxmlformats.org/officeDocument/2006/relationships/image" Target="../media/image117.wmf"/><Relationship Id="rId9" Type="http://schemas.openxmlformats.org/officeDocument/2006/relationships/image" Target="../media/image12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png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png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png"/><Relationship Id="rId1" Type="http://schemas.openxmlformats.org/officeDocument/2006/relationships/image" Target="../media/image135.wmf"/><Relationship Id="rId4" Type="http://schemas.openxmlformats.org/officeDocument/2006/relationships/image" Target="../media/image138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png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Relationship Id="rId4" Type="http://schemas.openxmlformats.org/officeDocument/2006/relationships/image" Target="../media/image140.png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0.png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png"/><Relationship Id="rId4" Type="http://schemas.openxmlformats.org/officeDocument/2006/relationships/image" Target="../media/image150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wmf"/><Relationship Id="rId1" Type="http://schemas.openxmlformats.org/officeDocument/2006/relationships/image" Target="../media/image147.png"/><Relationship Id="rId5" Type="http://schemas.openxmlformats.org/officeDocument/2006/relationships/image" Target="../media/image155.wmf"/><Relationship Id="rId4" Type="http://schemas.openxmlformats.org/officeDocument/2006/relationships/image" Target="../media/image154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3.png"/><Relationship Id="rId1" Type="http://schemas.openxmlformats.org/officeDocument/2006/relationships/image" Target="../media/image152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emf"/><Relationship Id="rId1" Type="http://schemas.openxmlformats.org/officeDocument/2006/relationships/image" Target="../media/image168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wmf"/><Relationship Id="rId1" Type="http://schemas.openxmlformats.org/officeDocument/2006/relationships/image" Target="../media/image171.png"/><Relationship Id="rId4" Type="http://schemas.openxmlformats.org/officeDocument/2006/relationships/image" Target="../media/image17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png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wmf"/><Relationship Id="rId1" Type="http://schemas.openxmlformats.org/officeDocument/2006/relationships/image" Target="../media/image175.wmf"/><Relationship Id="rId4" Type="http://schemas.openxmlformats.org/officeDocument/2006/relationships/image" Target="../media/image178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png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" Type="http://schemas.openxmlformats.org/officeDocument/2006/relationships/image" Target="../media/image181.png"/><Relationship Id="rId5" Type="http://schemas.openxmlformats.org/officeDocument/2006/relationships/image" Target="../media/image185.wmf"/><Relationship Id="rId4" Type="http://schemas.openxmlformats.org/officeDocument/2006/relationships/image" Target="../media/image184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image" Target="../media/image186.png"/><Relationship Id="rId6" Type="http://schemas.openxmlformats.org/officeDocument/2006/relationships/image" Target="../media/image191.wmf"/><Relationship Id="rId5" Type="http://schemas.openxmlformats.org/officeDocument/2006/relationships/image" Target="../media/image190.wmf"/><Relationship Id="rId4" Type="http://schemas.openxmlformats.org/officeDocument/2006/relationships/image" Target="../media/image189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png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image" Target="../media/image197.wmf"/><Relationship Id="rId7" Type="http://schemas.openxmlformats.org/officeDocument/2006/relationships/image" Target="../media/image200.wmf"/><Relationship Id="rId2" Type="http://schemas.openxmlformats.org/officeDocument/2006/relationships/image" Target="../media/image196.wmf"/><Relationship Id="rId1" Type="http://schemas.openxmlformats.org/officeDocument/2006/relationships/image" Target="../media/image195.png"/><Relationship Id="rId6" Type="http://schemas.openxmlformats.org/officeDocument/2006/relationships/image" Target="../media/image153.png"/><Relationship Id="rId5" Type="http://schemas.openxmlformats.org/officeDocument/2006/relationships/image" Target="../media/image199.wmf"/><Relationship Id="rId4" Type="http://schemas.openxmlformats.org/officeDocument/2006/relationships/image" Target="../media/image198.wmf"/><Relationship Id="rId9" Type="http://schemas.openxmlformats.org/officeDocument/2006/relationships/image" Target="../media/image202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wmf"/><Relationship Id="rId2" Type="http://schemas.openxmlformats.org/officeDocument/2006/relationships/image" Target="../media/image205.png"/><Relationship Id="rId1" Type="http://schemas.openxmlformats.org/officeDocument/2006/relationships/image" Target="../media/image204.png"/><Relationship Id="rId4" Type="http://schemas.openxmlformats.org/officeDocument/2006/relationships/image" Target="../media/image207.png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7" Type="http://schemas.openxmlformats.org/officeDocument/2006/relationships/image" Target="../media/image27.png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7C793159-0570-449D-966A-C31E68F7A5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1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58EB0A-5E7D-463A-983A-82C29CF84D20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2E80E1-7458-4056-8D56-B0FE29596146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247EC-CFE1-439E-949B-C0FA2A8AB817}" type="slidenum">
              <a:rPr lang="en-US" altLang="zh-CN"/>
              <a:pPr/>
              <a:t>74</a:t>
            </a:fld>
            <a:endParaRPr lang="en-US" altLang="zh-CN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F5A849-7C5F-42C9-B337-8EB1AC30753E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16DFF3-D7E9-4FDE-BEFA-B67FEE19B0A5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B4FB1C-5F05-4AEB-B047-C223A854A0F0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FDB108-E544-4121-9BF0-1A48BC58D35E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9B330C-157C-46D7-A5A6-2903FBFF40FA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22E5B4-E475-46DA-ADC7-81E957F8E6AF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DDE46C-5AE2-470F-893F-E33E79DF58E6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438DC0-6D31-42B0-874D-1853911701E2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4D71EF-6778-46AB-A0D5-75E4E475987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F26BD2-6F49-453F-9FF8-83F4DAD9F60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0363" y="1484313"/>
            <a:ext cx="2046287" cy="45354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1484313"/>
            <a:ext cx="5991225" cy="4535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5803294-E889-466C-80C3-C3E8B88D2C5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55650" y="1484313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566738" y="17526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7526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66738" y="39624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3438" y="39624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fld id="{12CDFD60-C2AA-420E-BD38-F41CCF21039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1484313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7526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9624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fld id="{3739C0DF-E0F2-4847-9373-DA67A156C8E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DB18AC9-7EE5-48E1-A10E-59972008708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DC460EE-031D-47D7-9E55-B4D550769DB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AC619C-057D-4C23-8D70-CD93C1ADEC3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8F7B49-CE63-443D-8B2A-2B4489FA384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4ED921-A278-4A83-9F7C-1B4B0D13E41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735D81-B97E-4F71-B6DC-3E291529B8A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16436A-6CF7-41A2-A454-FFDF7BDF347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02FF50B-E6B1-4281-A2ED-8A9CDBE1533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1484313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54628" name="AutoShape 4"/>
          <p:cNvSpPr>
            <a:spLocks noChangeArrowheads="1"/>
          </p:cNvSpPr>
          <p:nvPr/>
        </p:nvSpPr>
        <p:spPr bwMode="auto">
          <a:xfrm>
            <a:off x="323850" y="620713"/>
            <a:ext cx="6335713" cy="73025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154629" name="Line 5"/>
          <p:cNvSpPr>
            <a:spLocks noChangeShapeType="1"/>
          </p:cNvSpPr>
          <p:nvPr/>
        </p:nvSpPr>
        <p:spPr bwMode="auto">
          <a:xfrm flipV="1">
            <a:off x="3348038" y="6669088"/>
            <a:ext cx="5040386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463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54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72890FE-894B-457E-9DA6-25D8C1A1A40B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2" name="Picture 11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0138"/>
            <a:ext cx="26098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5.wmf"/><Relationship Id="rId18" Type="http://schemas.openxmlformats.org/officeDocument/2006/relationships/image" Target="../media/image17.wmf"/><Relationship Id="rId3" Type="http://schemas.openxmlformats.org/officeDocument/2006/relationships/notesSlide" Target="../notesSlides/notesSlide3.xml"/><Relationship Id="rId21" Type="http://schemas.openxmlformats.org/officeDocument/2006/relationships/oleObject" Target="../embeddings/oleObject18.bin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2.bin"/><Relationship Id="rId1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.wmf"/><Relationship Id="rId20" Type="http://schemas.openxmlformats.org/officeDocument/2006/relationships/oleObject" Target="../embeddings/oleObject17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4.wmf"/><Relationship Id="rId5" Type="http://schemas.openxmlformats.org/officeDocument/2006/relationships/image" Target="../media/image4.png"/><Relationship Id="rId15" Type="http://schemas.openxmlformats.org/officeDocument/2006/relationships/oleObject" Target="../embeddings/oleObject14.bin"/><Relationship Id="rId10" Type="http://schemas.openxmlformats.org/officeDocument/2006/relationships/oleObject" Target="../embeddings/oleObject11.bin"/><Relationship Id="rId19" Type="http://schemas.openxmlformats.org/officeDocument/2006/relationships/oleObject" Target="../embeddings/oleObject16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3.wmf"/><Relationship Id="rId14" Type="http://schemas.openxmlformats.org/officeDocument/2006/relationships/oleObject" Target="../embeddings/oleObject13.bin"/><Relationship Id="rId22" Type="http://schemas.openxmlformats.org/officeDocument/2006/relationships/oleObject" Target="../embeddings/oleObject1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28.bin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29.wmf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1.bin"/><Relationship Id="rId11" Type="http://schemas.openxmlformats.org/officeDocument/2006/relationships/oleObject" Target="../embeddings/oleObject33.bin"/><Relationship Id="rId5" Type="http://schemas.openxmlformats.org/officeDocument/2006/relationships/image" Target="../media/image28.wmf"/><Relationship Id="rId10" Type="http://schemas.openxmlformats.org/officeDocument/2006/relationships/image" Target="../media/image30.wmf"/><Relationship Id="rId4" Type="http://schemas.openxmlformats.org/officeDocument/2006/relationships/oleObject" Target="../embeddings/oleObject30.bin"/><Relationship Id="rId9" Type="http://schemas.openxmlformats.org/officeDocument/2006/relationships/oleObject" Target="../embeddings/oleObject3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7.png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5.png"/><Relationship Id="rId5" Type="http://schemas.openxmlformats.org/officeDocument/2006/relationships/oleObject" Target="../embeddings/oleObject35.bin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png"/><Relationship Id="rId5" Type="http://schemas.openxmlformats.org/officeDocument/2006/relationships/oleObject" Target="../embeddings/oleObject38.bin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45.bin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43.wmf"/><Relationship Id="rId4" Type="http://schemas.openxmlformats.org/officeDocument/2006/relationships/image" Target="../media/image40.png"/><Relationship Id="rId9" Type="http://schemas.openxmlformats.org/officeDocument/2006/relationships/oleObject" Target="../embeddings/oleObject4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8.xml"/><Relationship Id="rId4" Type="http://schemas.openxmlformats.org/officeDocument/2006/relationships/slide" Target="slide3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51.bin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4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5.png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47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49.bin"/><Relationship Id="rId14" Type="http://schemas.openxmlformats.org/officeDocument/2006/relationships/oleObject" Target="../embeddings/oleObject5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52.png"/><Relationship Id="rId4" Type="http://schemas.openxmlformats.org/officeDocument/2006/relationships/image" Target="../media/image49.wmf"/><Relationship Id="rId9" Type="http://schemas.openxmlformats.org/officeDocument/2006/relationships/oleObject" Target="../embeddings/oleObject58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4.png"/><Relationship Id="rId5" Type="http://schemas.openxmlformats.org/officeDocument/2006/relationships/oleObject" Target="../embeddings/oleObject60.bin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68.bin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12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8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5" Type="http://schemas.openxmlformats.org/officeDocument/2006/relationships/oleObject" Target="../embeddings/oleObject70.bin"/><Relationship Id="rId10" Type="http://schemas.openxmlformats.org/officeDocument/2006/relationships/image" Target="../media/image48.wmf"/><Relationship Id="rId4" Type="http://schemas.openxmlformats.org/officeDocument/2006/relationships/image" Target="../media/image56.png"/><Relationship Id="rId9" Type="http://schemas.openxmlformats.org/officeDocument/2006/relationships/oleObject" Target="../embeddings/oleObject65.bin"/><Relationship Id="rId14" Type="http://schemas.openxmlformats.org/officeDocument/2006/relationships/oleObject" Target="../embeddings/oleObject6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77.bin"/><Relationship Id="rId18" Type="http://schemas.openxmlformats.org/officeDocument/2006/relationships/image" Target="../media/image61.png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12" Type="http://schemas.openxmlformats.org/officeDocument/2006/relationships/oleObject" Target="../embeddings/oleObject76.bin"/><Relationship Id="rId17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0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75.bin"/><Relationship Id="rId5" Type="http://schemas.openxmlformats.org/officeDocument/2006/relationships/oleObject" Target="../embeddings/oleObject72.bin"/><Relationship Id="rId15" Type="http://schemas.openxmlformats.org/officeDocument/2006/relationships/oleObject" Target="../embeddings/oleObject79.bin"/><Relationship Id="rId10" Type="http://schemas.openxmlformats.org/officeDocument/2006/relationships/image" Target="../media/image48.w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74.bin"/><Relationship Id="rId14" Type="http://schemas.openxmlformats.org/officeDocument/2006/relationships/oleObject" Target="../embeddings/oleObject7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89.bin"/><Relationship Id="rId18" Type="http://schemas.openxmlformats.org/officeDocument/2006/relationships/oleObject" Target="../embeddings/oleObject92.bin"/><Relationship Id="rId26" Type="http://schemas.openxmlformats.org/officeDocument/2006/relationships/image" Target="../media/image69.wmf"/><Relationship Id="rId3" Type="http://schemas.openxmlformats.org/officeDocument/2006/relationships/oleObject" Target="../embeddings/oleObject83.bin"/><Relationship Id="rId21" Type="http://schemas.openxmlformats.org/officeDocument/2006/relationships/oleObject" Target="../embeddings/oleObject94.bin"/><Relationship Id="rId7" Type="http://schemas.openxmlformats.org/officeDocument/2006/relationships/oleObject" Target="../embeddings/oleObject85.bin"/><Relationship Id="rId12" Type="http://schemas.openxmlformats.org/officeDocument/2006/relationships/oleObject" Target="../embeddings/oleObject88.bin"/><Relationship Id="rId17" Type="http://schemas.openxmlformats.org/officeDocument/2006/relationships/image" Target="../media/image65.wmf"/><Relationship Id="rId25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1.bin"/><Relationship Id="rId20" Type="http://schemas.openxmlformats.org/officeDocument/2006/relationships/oleObject" Target="../embeddings/oleObject93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87.bin"/><Relationship Id="rId24" Type="http://schemas.openxmlformats.org/officeDocument/2006/relationships/image" Target="../media/image68.png"/><Relationship Id="rId5" Type="http://schemas.openxmlformats.org/officeDocument/2006/relationships/oleObject" Target="../embeddings/oleObject84.bin"/><Relationship Id="rId15" Type="http://schemas.openxmlformats.org/officeDocument/2006/relationships/image" Target="../media/image58.wmf"/><Relationship Id="rId23" Type="http://schemas.openxmlformats.org/officeDocument/2006/relationships/oleObject" Target="../embeddings/oleObject95.bin"/><Relationship Id="rId10" Type="http://schemas.openxmlformats.org/officeDocument/2006/relationships/image" Target="../media/image48.wmf"/><Relationship Id="rId19" Type="http://schemas.openxmlformats.org/officeDocument/2006/relationships/image" Target="../media/image66.wmf"/><Relationship Id="rId4" Type="http://schemas.openxmlformats.org/officeDocument/2006/relationships/image" Target="../media/image63.png"/><Relationship Id="rId9" Type="http://schemas.openxmlformats.org/officeDocument/2006/relationships/oleObject" Target="../embeddings/oleObject86.bin"/><Relationship Id="rId14" Type="http://schemas.openxmlformats.org/officeDocument/2006/relationships/oleObject" Target="../embeddings/oleObject90.bin"/><Relationship Id="rId22" Type="http://schemas.openxmlformats.org/officeDocument/2006/relationships/image" Target="../media/image67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1.png"/><Relationship Id="rId5" Type="http://schemas.openxmlformats.org/officeDocument/2006/relationships/oleObject" Target="../embeddings/oleObject98.bin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4.png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5" Type="http://schemas.openxmlformats.org/officeDocument/2006/relationships/slide" Target="slide21.xml"/><Relationship Id="rId4" Type="http://schemas.openxmlformats.org/officeDocument/2006/relationships/slide" Target="slide7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13" Type="http://schemas.openxmlformats.org/officeDocument/2006/relationships/image" Target="../media/image47.wmf"/><Relationship Id="rId18" Type="http://schemas.openxmlformats.org/officeDocument/2006/relationships/oleObject" Target="../embeddings/oleObject11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7.png"/><Relationship Id="rId12" Type="http://schemas.openxmlformats.org/officeDocument/2006/relationships/oleObject" Target="../embeddings/oleObject107.bin"/><Relationship Id="rId17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9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04.bin"/><Relationship Id="rId11" Type="http://schemas.openxmlformats.org/officeDocument/2006/relationships/image" Target="../media/image46.wmf"/><Relationship Id="rId5" Type="http://schemas.openxmlformats.org/officeDocument/2006/relationships/image" Target="../media/image76.png"/><Relationship Id="rId15" Type="http://schemas.openxmlformats.org/officeDocument/2006/relationships/image" Target="../media/image48.wmf"/><Relationship Id="rId10" Type="http://schemas.openxmlformats.org/officeDocument/2006/relationships/oleObject" Target="../embeddings/oleObject106.bin"/><Relationship Id="rId19" Type="http://schemas.openxmlformats.org/officeDocument/2006/relationships/oleObject" Target="../embeddings/oleObject112.bin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78.png"/><Relationship Id="rId14" Type="http://schemas.openxmlformats.org/officeDocument/2006/relationships/oleObject" Target="../embeddings/oleObject108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slide" Target="slide2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5.xml"/><Relationship Id="rId5" Type="http://schemas.openxmlformats.org/officeDocument/2006/relationships/slide" Target="slide22.xml"/><Relationship Id="rId4" Type="http://schemas.openxmlformats.org/officeDocument/2006/relationships/slide" Target="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13.bin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4.png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8.bin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17.bin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0" Type="http://schemas.openxmlformats.org/officeDocument/2006/relationships/oleObject" Target="../embeddings/oleObject119.bin"/><Relationship Id="rId4" Type="http://schemas.openxmlformats.org/officeDocument/2006/relationships/oleObject" Target="../embeddings/oleObject116.bin"/><Relationship Id="rId9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13" Type="http://schemas.openxmlformats.org/officeDocument/2006/relationships/oleObject" Target="../embeddings/oleObject126.bin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3.wmf"/><Relationship Id="rId11" Type="http://schemas.openxmlformats.org/officeDocument/2006/relationships/oleObject" Target="../embeddings/oleObject125.bin"/><Relationship Id="rId5" Type="http://schemas.openxmlformats.org/officeDocument/2006/relationships/oleObject" Target="../embeddings/oleObject122.bin"/><Relationship Id="rId10" Type="http://schemas.openxmlformats.org/officeDocument/2006/relationships/image" Target="../media/image95.wmf"/><Relationship Id="rId4" Type="http://schemas.openxmlformats.org/officeDocument/2006/relationships/image" Target="../media/image92.png"/><Relationship Id="rId9" Type="http://schemas.openxmlformats.org/officeDocument/2006/relationships/oleObject" Target="../embeddings/oleObject124.bin"/><Relationship Id="rId14" Type="http://schemas.openxmlformats.org/officeDocument/2006/relationships/image" Target="../media/image97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128.bin"/><Relationship Id="rId10" Type="http://schemas.openxmlformats.org/officeDocument/2006/relationships/image" Target="../media/image101.png"/><Relationship Id="rId4" Type="http://schemas.openxmlformats.org/officeDocument/2006/relationships/image" Target="../media/image98.wmf"/><Relationship Id="rId9" Type="http://schemas.openxmlformats.org/officeDocument/2006/relationships/oleObject" Target="../embeddings/oleObject13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oleObject" Target="../embeddings/oleObject131.bin"/><Relationship Id="rId7" Type="http://schemas.openxmlformats.org/officeDocument/2006/relationships/oleObject" Target="../embeddings/oleObject1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01.png"/><Relationship Id="rId5" Type="http://schemas.openxmlformats.org/officeDocument/2006/relationships/oleObject" Target="../embeddings/oleObject132.bin"/><Relationship Id="rId10" Type="http://schemas.openxmlformats.org/officeDocument/2006/relationships/image" Target="../media/image100.wmf"/><Relationship Id="rId4" Type="http://schemas.openxmlformats.org/officeDocument/2006/relationships/image" Target="../media/image102.png"/><Relationship Id="rId9" Type="http://schemas.openxmlformats.org/officeDocument/2006/relationships/oleObject" Target="../embeddings/oleObject134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oleObject" Target="../embeddings/oleObject135.bin"/><Relationship Id="rId7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05.png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13" Type="http://schemas.openxmlformats.org/officeDocument/2006/relationships/oleObject" Target="../embeddings/oleObject143.bin"/><Relationship Id="rId3" Type="http://schemas.openxmlformats.org/officeDocument/2006/relationships/oleObject" Target="../embeddings/oleObject138.bin"/><Relationship Id="rId7" Type="http://schemas.openxmlformats.org/officeDocument/2006/relationships/oleObject" Target="../embeddings/oleObject140.bin"/><Relationship Id="rId12" Type="http://schemas.openxmlformats.org/officeDocument/2006/relationships/image" Target="../media/image111.wmf"/><Relationship Id="rId17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5.bin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142.bin"/><Relationship Id="rId5" Type="http://schemas.openxmlformats.org/officeDocument/2006/relationships/oleObject" Target="../embeddings/oleObject139.bin"/><Relationship Id="rId15" Type="http://schemas.openxmlformats.org/officeDocument/2006/relationships/image" Target="../media/image112.wmf"/><Relationship Id="rId10" Type="http://schemas.openxmlformats.org/officeDocument/2006/relationships/image" Target="../media/image110.wmf"/><Relationship Id="rId4" Type="http://schemas.openxmlformats.org/officeDocument/2006/relationships/image" Target="../media/image107.png"/><Relationship Id="rId9" Type="http://schemas.openxmlformats.org/officeDocument/2006/relationships/oleObject" Target="../embeddings/oleObject141.bin"/><Relationship Id="rId14" Type="http://schemas.openxmlformats.org/officeDocument/2006/relationships/oleObject" Target="../embeddings/oleObject144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oleObject" Target="../embeddings/oleObject151.bin"/><Relationship Id="rId18" Type="http://schemas.openxmlformats.org/officeDocument/2006/relationships/image" Target="../media/image121.png"/><Relationship Id="rId26" Type="http://schemas.openxmlformats.org/officeDocument/2006/relationships/oleObject" Target="../embeddings/oleObject159.bin"/><Relationship Id="rId3" Type="http://schemas.openxmlformats.org/officeDocument/2006/relationships/oleObject" Target="../embeddings/oleObject146.bin"/><Relationship Id="rId21" Type="http://schemas.openxmlformats.org/officeDocument/2006/relationships/oleObject" Target="../embeddings/oleObject156.bin"/><Relationship Id="rId34" Type="http://schemas.openxmlformats.org/officeDocument/2006/relationships/oleObject" Target="../embeddings/oleObject164.bin"/><Relationship Id="rId7" Type="http://schemas.openxmlformats.org/officeDocument/2006/relationships/oleObject" Target="../embeddings/oleObject148.bin"/><Relationship Id="rId12" Type="http://schemas.openxmlformats.org/officeDocument/2006/relationships/image" Target="../media/image118.wmf"/><Relationship Id="rId17" Type="http://schemas.openxmlformats.org/officeDocument/2006/relationships/oleObject" Target="../embeddings/oleObject153.bin"/><Relationship Id="rId25" Type="http://schemas.openxmlformats.org/officeDocument/2006/relationships/image" Target="../media/image123.wmf"/><Relationship Id="rId33" Type="http://schemas.openxmlformats.org/officeDocument/2006/relationships/oleObject" Target="../embeddings/oleObject163.bin"/><Relationship Id="rId38" Type="http://schemas.openxmlformats.org/officeDocument/2006/relationships/oleObject" Target="../embeddings/oleObject16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0.wmf"/><Relationship Id="rId20" Type="http://schemas.openxmlformats.org/officeDocument/2006/relationships/oleObject" Target="../embeddings/oleObject155.bin"/><Relationship Id="rId29" Type="http://schemas.openxmlformats.org/officeDocument/2006/relationships/oleObject" Target="../embeddings/oleObject161.bin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5.wmf"/><Relationship Id="rId11" Type="http://schemas.openxmlformats.org/officeDocument/2006/relationships/oleObject" Target="../embeddings/oleObject150.bin"/><Relationship Id="rId24" Type="http://schemas.openxmlformats.org/officeDocument/2006/relationships/oleObject" Target="../embeddings/oleObject158.bin"/><Relationship Id="rId32" Type="http://schemas.openxmlformats.org/officeDocument/2006/relationships/image" Target="../media/image126.png"/><Relationship Id="rId37" Type="http://schemas.openxmlformats.org/officeDocument/2006/relationships/oleObject" Target="../embeddings/oleObject167.bin"/><Relationship Id="rId5" Type="http://schemas.openxmlformats.org/officeDocument/2006/relationships/oleObject" Target="../embeddings/oleObject147.bin"/><Relationship Id="rId15" Type="http://schemas.openxmlformats.org/officeDocument/2006/relationships/oleObject" Target="../embeddings/oleObject152.bin"/><Relationship Id="rId23" Type="http://schemas.openxmlformats.org/officeDocument/2006/relationships/image" Target="../media/image122.wmf"/><Relationship Id="rId28" Type="http://schemas.openxmlformats.org/officeDocument/2006/relationships/image" Target="../media/image124.wmf"/><Relationship Id="rId36" Type="http://schemas.openxmlformats.org/officeDocument/2006/relationships/oleObject" Target="../embeddings/oleObject166.bin"/><Relationship Id="rId10" Type="http://schemas.openxmlformats.org/officeDocument/2006/relationships/image" Target="../media/image117.wmf"/><Relationship Id="rId19" Type="http://schemas.openxmlformats.org/officeDocument/2006/relationships/oleObject" Target="../embeddings/oleObject154.bin"/><Relationship Id="rId31" Type="http://schemas.openxmlformats.org/officeDocument/2006/relationships/oleObject" Target="../embeddings/oleObject162.bin"/><Relationship Id="rId4" Type="http://schemas.openxmlformats.org/officeDocument/2006/relationships/image" Target="../media/image114.png"/><Relationship Id="rId9" Type="http://schemas.openxmlformats.org/officeDocument/2006/relationships/oleObject" Target="../embeddings/oleObject149.bin"/><Relationship Id="rId14" Type="http://schemas.openxmlformats.org/officeDocument/2006/relationships/image" Target="../media/image119.wmf"/><Relationship Id="rId22" Type="http://schemas.openxmlformats.org/officeDocument/2006/relationships/oleObject" Target="../embeddings/oleObject157.bin"/><Relationship Id="rId27" Type="http://schemas.openxmlformats.org/officeDocument/2006/relationships/oleObject" Target="../embeddings/oleObject160.bin"/><Relationship Id="rId30" Type="http://schemas.openxmlformats.org/officeDocument/2006/relationships/image" Target="../media/image125.wmf"/><Relationship Id="rId35" Type="http://schemas.openxmlformats.org/officeDocument/2006/relationships/oleObject" Target="../embeddings/oleObject16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27.png"/><Relationship Id="rId4" Type="http://schemas.openxmlformats.org/officeDocument/2006/relationships/oleObject" Target="../embeddings/oleObject169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28.png"/><Relationship Id="rId4" Type="http://schemas.openxmlformats.org/officeDocument/2006/relationships/oleObject" Target="../embeddings/oleObject17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29.png"/><Relationship Id="rId4" Type="http://schemas.openxmlformats.org/officeDocument/2006/relationships/oleObject" Target="../embeddings/oleObject171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2.bin"/><Relationship Id="rId7" Type="http://schemas.openxmlformats.org/officeDocument/2006/relationships/image" Target="../media/image1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4.png"/><Relationship Id="rId4" Type="http://schemas.openxmlformats.org/officeDocument/2006/relationships/image" Target="../media/image5.wmf"/><Relationship Id="rId9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slide" Target="slide4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3.xml"/><Relationship Id="rId5" Type="http://schemas.openxmlformats.org/officeDocument/2006/relationships/slide" Target="slide39.xml"/><Relationship Id="rId4" Type="http://schemas.openxmlformats.org/officeDocument/2006/relationships/slide" Target="slide3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5.bin"/><Relationship Id="rId3" Type="http://schemas.openxmlformats.org/officeDocument/2006/relationships/oleObject" Target="../embeddings/oleObject173.bin"/><Relationship Id="rId7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74.bin"/><Relationship Id="rId11" Type="http://schemas.openxmlformats.org/officeDocument/2006/relationships/image" Target="../media/image138.wmf"/><Relationship Id="rId5" Type="http://schemas.openxmlformats.org/officeDocument/2006/relationships/image" Target="../media/image139.png"/><Relationship Id="rId10" Type="http://schemas.openxmlformats.org/officeDocument/2006/relationships/oleObject" Target="../embeddings/oleObject176.bin"/><Relationship Id="rId4" Type="http://schemas.openxmlformats.org/officeDocument/2006/relationships/image" Target="../media/image135.wmf"/><Relationship Id="rId9" Type="http://schemas.openxmlformats.org/officeDocument/2006/relationships/image" Target="../media/image137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40.png"/><Relationship Id="rId4" Type="http://schemas.openxmlformats.org/officeDocument/2006/relationships/oleObject" Target="../embeddings/oleObject178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1.bin"/><Relationship Id="rId3" Type="http://schemas.openxmlformats.org/officeDocument/2006/relationships/image" Target="../media/image144.png"/><Relationship Id="rId7" Type="http://schemas.openxmlformats.org/officeDocument/2006/relationships/image" Target="../media/image1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80.bin"/><Relationship Id="rId11" Type="http://schemas.openxmlformats.org/officeDocument/2006/relationships/image" Target="../media/image140.png"/><Relationship Id="rId5" Type="http://schemas.openxmlformats.org/officeDocument/2006/relationships/image" Target="../media/image141.wmf"/><Relationship Id="rId10" Type="http://schemas.openxmlformats.org/officeDocument/2006/relationships/oleObject" Target="../embeddings/oleObject182.bin"/><Relationship Id="rId4" Type="http://schemas.openxmlformats.org/officeDocument/2006/relationships/oleObject" Target="../embeddings/oleObject179.bin"/><Relationship Id="rId9" Type="http://schemas.openxmlformats.org/officeDocument/2006/relationships/image" Target="../media/image143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oleObject" Target="../embeddings/oleObject183.bin"/><Relationship Id="rId7" Type="http://schemas.openxmlformats.org/officeDocument/2006/relationships/oleObject" Target="../embeddings/oleObject1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45.png"/><Relationship Id="rId5" Type="http://schemas.openxmlformats.org/officeDocument/2006/relationships/oleObject" Target="../embeddings/oleObject184.bin"/><Relationship Id="rId4" Type="http://schemas.openxmlformats.org/officeDocument/2006/relationships/image" Target="../media/image14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8.bin"/><Relationship Id="rId3" Type="http://schemas.openxmlformats.org/officeDocument/2006/relationships/image" Target="../media/image151.png"/><Relationship Id="rId7" Type="http://schemas.openxmlformats.org/officeDocument/2006/relationships/image" Target="../media/image1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87.bin"/><Relationship Id="rId11" Type="http://schemas.openxmlformats.org/officeDocument/2006/relationships/image" Target="../media/image150.wmf"/><Relationship Id="rId5" Type="http://schemas.openxmlformats.org/officeDocument/2006/relationships/image" Target="../media/image147.png"/><Relationship Id="rId10" Type="http://schemas.openxmlformats.org/officeDocument/2006/relationships/oleObject" Target="../embeddings/oleObject189.bin"/><Relationship Id="rId4" Type="http://schemas.openxmlformats.org/officeDocument/2006/relationships/oleObject" Target="../embeddings/oleObject186.bin"/><Relationship Id="rId9" Type="http://schemas.openxmlformats.org/officeDocument/2006/relationships/image" Target="../media/image149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oleObject" Target="../embeddings/oleObject190.bin"/><Relationship Id="rId7" Type="http://schemas.openxmlformats.org/officeDocument/2006/relationships/oleObject" Target="../embeddings/oleObject192.bin"/><Relationship Id="rId12" Type="http://schemas.openxmlformats.org/officeDocument/2006/relationships/image" Target="../media/image1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52.wmf"/><Relationship Id="rId11" Type="http://schemas.openxmlformats.org/officeDocument/2006/relationships/oleObject" Target="../embeddings/oleObject194.bin"/><Relationship Id="rId5" Type="http://schemas.openxmlformats.org/officeDocument/2006/relationships/oleObject" Target="../embeddings/oleObject191.bin"/><Relationship Id="rId10" Type="http://schemas.openxmlformats.org/officeDocument/2006/relationships/image" Target="../media/image154.wmf"/><Relationship Id="rId4" Type="http://schemas.openxmlformats.org/officeDocument/2006/relationships/image" Target="../media/image147.png"/><Relationship Id="rId9" Type="http://schemas.openxmlformats.org/officeDocument/2006/relationships/oleObject" Target="../embeddings/oleObject19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7.bin"/><Relationship Id="rId3" Type="http://schemas.openxmlformats.org/officeDocument/2006/relationships/image" Target="../media/image157.png"/><Relationship Id="rId7" Type="http://schemas.openxmlformats.org/officeDocument/2006/relationships/image" Target="../media/image1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196.bin"/><Relationship Id="rId5" Type="http://schemas.openxmlformats.org/officeDocument/2006/relationships/image" Target="../media/image152.wmf"/><Relationship Id="rId4" Type="http://schemas.openxmlformats.org/officeDocument/2006/relationships/oleObject" Target="../embeddings/oleObject195.bin"/><Relationship Id="rId9" Type="http://schemas.openxmlformats.org/officeDocument/2006/relationships/image" Target="../media/image156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3" Type="http://schemas.openxmlformats.org/officeDocument/2006/relationships/image" Target="../media/image157.png"/><Relationship Id="rId7" Type="http://schemas.openxmlformats.org/officeDocument/2006/relationships/oleObject" Target="../embeddings/oleObject1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58.wmf"/><Relationship Id="rId5" Type="http://schemas.openxmlformats.org/officeDocument/2006/relationships/oleObject" Target="../embeddings/oleObject198.bin"/><Relationship Id="rId10" Type="http://schemas.openxmlformats.org/officeDocument/2006/relationships/image" Target="../media/image153.png"/><Relationship Id="rId4" Type="http://schemas.openxmlformats.org/officeDocument/2006/relationships/image" Target="../media/image160.png"/><Relationship Id="rId9" Type="http://schemas.openxmlformats.org/officeDocument/2006/relationships/oleObject" Target="../embeddings/oleObject200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1.bin"/><Relationship Id="rId7" Type="http://schemas.openxmlformats.org/officeDocument/2006/relationships/image" Target="../media/image1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62.png"/><Relationship Id="rId5" Type="http://schemas.openxmlformats.org/officeDocument/2006/relationships/oleObject" Target="../embeddings/oleObject202.bin"/><Relationship Id="rId4" Type="http://schemas.openxmlformats.org/officeDocument/2006/relationships/image" Target="../media/image1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67.wmf"/><Relationship Id="rId4" Type="http://schemas.openxmlformats.org/officeDocument/2006/relationships/oleObject" Target="../embeddings/oleObject203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4.bin"/><Relationship Id="rId7" Type="http://schemas.openxmlformats.org/officeDocument/2006/relationships/image" Target="../media/image16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205.bin"/><Relationship Id="rId5" Type="http://schemas.openxmlformats.org/officeDocument/2006/relationships/image" Target="../media/image170.png"/><Relationship Id="rId4" Type="http://schemas.openxmlformats.org/officeDocument/2006/relationships/image" Target="../media/image168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1.xml"/><Relationship Id="rId5" Type="http://schemas.openxmlformats.org/officeDocument/2006/relationships/slide" Target="slide55.xml"/><Relationship Id="rId4" Type="http://schemas.openxmlformats.org/officeDocument/2006/relationships/slide" Target="slide5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oleObject" Target="../embeddings/oleObject206.bin"/><Relationship Id="rId7" Type="http://schemas.openxmlformats.org/officeDocument/2006/relationships/oleObject" Target="../embeddings/oleObject2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72.wmf"/><Relationship Id="rId5" Type="http://schemas.openxmlformats.org/officeDocument/2006/relationships/oleObject" Target="../embeddings/oleObject207.bin"/><Relationship Id="rId10" Type="http://schemas.openxmlformats.org/officeDocument/2006/relationships/image" Target="../media/image174.wmf"/><Relationship Id="rId4" Type="http://schemas.openxmlformats.org/officeDocument/2006/relationships/image" Target="../media/image171.png"/><Relationship Id="rId9" Type="http://schemas.openxmlformats.org/officeDocument/2006/relationships/oleObject" Target="../embeddings/oleObject209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oleObject" Target="../embeddings/oleObject210.bin"/><Relationship Id="rId7" Type="http://schemas.openxmlformats.org/officeDocument/2006/relationships/oleObject" Target="../embeddings/oleObject2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211.bin"/><Relationship Id="rId10" Type="http://schemas.openxmlformats.org/officeDocument/2006/relationships/image" Target="../media/image178.wmf"/><Relationship Id="rId4" Type="http://schemas.openxmlformats.org/officeDocument/2006/relationships/image" Target="../media/image175.wmf"/><Relationship Id="rId9" Type="http://schemas.openxmlformats.org/officeDocument/2006/relationships/oleObject" Target="../embeddings/oleObject213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13" Type="http://schemas.openxmlformats.org/officeDocument/2006/relationships/image" Target="../media/image185.wmf"/><Relationship Id="rId3" Type="http://schemas.openxmlformats.org/officeDocument/2006/relationships/oleObject" Target="../embeddings/oleObject215.bin"/><Relationship Id="rId7" Type="http://schemas.openxmlformats.org/officeDocument/2006/relationships/oleObject" Target="../embeddings/oleObject217.bin"/><Relationship Id="rId12" Type="http://schemas.openxmlformats.org/officeDocument/2006/relationships/oleObject" Target="../embeddings/oleObject22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82.wmf"/><Relationship Id="rId11" Type="http://schemas.openxmlformats.org/officeDocument/2006/relationships/image" Target="../media/image184.wmf"/><Relationship Id="rId5" Type="http://schemas.openxmlformats.org/officeDocument/2006/relationships/oleObject" Target="../embeddings/oleObject216.bin"/><Relationship Id="rId10" Type="http://schemas.openxmlformats.org/officeDocument/2006/relationships/oleObject" Target="../embeddings/oleObject219.bin"/><Relationship Id="rId4" Type="http://schemas.openxmlformats.org/officeDocument/2006/relationships/image" Target="../media/image181.png"/><Relationship Id="rId9" Type="http://schemas.openxmlformats.org/officeDocument/2006/relationships/oleObject" Target="../embeddings/oleObject218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13" Type="http://schemas.openxmlformats.org/officeDocument/2006/relationships/oleObject" Target="../embeddings/oleObject226.bin"/><Relationship Id="rId3" Type="http://schemas.openxmlformats.org/officeDocument/2006/relationships/oleObject" Target="../embeddings/oleObject221.bin"/><Relationship Id="rId7" Type="http://schemas.openxmlformats.org/officeDocument/2006/relationships/oleObject" Target="../embeddings/oleObject223.bin"/><Relationship Id="rId12" Type="http://schemas.openxmlformats.org/officeDocument/2006/relationships/image" Target="../media/image19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87.wmf"/><Relationship Id="rId11" Type="http://schemas.openxmlformats.org/officeDocument/2006/relationships/oleObject" Target="../embeddings/oleObject225.bin"/><Relationship Id="rId5" Type="http://schemas.openxmlformats.org/officeDocument/2006/relationships/oleObject" Target="../embeddings/oleObject222.bin"/><Relationship Id="rId15" Type="http://schemas.openxmlformats.org/officeDocument/2006/relationships/image" Target="../media/image192.png"/><Relationship Id="rId10" Type="http://schemas.openxmlformats.org/officeDocument/2006/relationships/image" Target="../media/image189.wmf"/><Relationship Id="rId4" Type="http://schemas.openxmlformats.org/officeDocument/2006/relationships/image" Target="../media/image186.png"/><Relationship Id="rId9" Type="http://schemas.openxmlformats.org/officeDocument/2006/relationships/oleObject" Target="../embeddings/oleObject224.bin"/><Relationship Id="rId14" Type="http://schemas.openxmlformats.org/officeDocument/2006/relationships/image" Target="../media/image191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93.png"/><Relationship Id="rId5" Type="http://schemas.openxmlformats.org/officeDocument/2006/relationships/oleObject" Target="../embeddings/oleObject227.bin"/><Relationship Id="rId4" Type="http://schemas.openxmlformats.org/officeDocument/2006/relationships/image" Target="../media/image19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0.bin"/><Relationship Id="rId13" Type="http://schemas.openxmlformats.org/officeDocument/2006/relationships/image" Target="../media/image199.wmf"/><Relationship Id="rId18" Type="http://schemas.openxmlformats.org/officeDocument/2006/relationships/oleObject" Target="../embeddings/oleObject235.bin"/><Relationship Id="rId3" Type="http://schemas.openxmlformats.org/officeDocument/2006/relationships/oleObject" Target="../embeddings/oleObject228.bin"/><Relationship Id="rId21" Type="http://schemas.openxmlformats.org/officeDocument/2006/relationships/image" Target="../media/image202.wmf"/><Relationship Id="rId7" Type="http://schemas.openxmlformats.org/officeDocument/2006/relationships/image" Target="../media/image196.wmf"/><Relationship Id="rId12" Type="http://schemas.openxmlformats.org/officeDocument/2006/relationships/oleObject" Target="../embeddings/oleObject232.bin"/><Relationship Id="rId17" Type="http://schemas.openxmlformats.org/officeDocument/2006/relationships/image" Target="../media/image20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4.bin"/><Relationship Id="rId20" Type="http://schemas.openxmlformats.org/officeDocument/2006/relationships/oleObject" Target="../embeddings/oleObject236.bin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229.bin"/><Relationship Id="rId11" Type="http://schemas.openxmlformats.org/officeDocument/2006/relationships/image" Target="../media/image198.wmf"/><Relationship Id="rId5" Type="http://schemas.openxmlformats.org/officeDocument/2006/relationships/image" Target="../media/image203.png"/><Relationship Id="rId15" Type="http://schemas.openxmlformats.org/officeDocument/2006/relationships/image" Target="../media/image153.png"/><Relationship Id="rId10" Type="http://schemas.openxmlformats.org/officeDocument/2006/relationships/oleObject" Target="../embeddings/oleObject231.bin"/><Relationship Id="rId19" Type="http://schemas.openxmlformats.org/officeDocument/2006/relationships/image" Target="../media/image201.wmf"/><Relationship Id="rId4" Type="http://schemas.openxmlformats.org/officeDocument/2006/relationships/image" Target="../media/image195.png"/><Relationship Id="rId9" Type="http://schemas.openxmlformats.org/officeDocument/2006/relationships/image" Target="../media/image197.wmf"/><Relationship Id="rId14" Type="http://schemas.openxmlformats.org/officeDocument/2006/relationships/oleObject" Target="../embeddings/oleObject233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wmf"/><Relationship Id="rId3" Type="http://schemas.openxmlformats.org/officeDocument/2006/relationships/oleObject" Target="../embeddings/oleObject237.bin"/><Relationship Id="rId7" Type="http://schemas.openxmlformats.org/officeDocument/2006/relationships/oleObject" Target="../embeddings/oleObject2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205.png"/><Relationship Id="rId5" Type="http://schemas.openxmlformats.org/officeDocument/2006/relationships/oleObject" Target="../embeddings/oleObject238.bin"/><Relationship Id="rId10" Type="http://schemas.openxmlformats.org/officeDocument/2006/relationships/image" Target="../media/image207.png"/><Relationship Id="rId4" Type="http://schemas.openxmlformats.org/officeDocument/2006/relationships/image" Target="../media/image204.png"/><Relationship Id="rId9" Type="http://schemas.openxmlformats.org/officeDocument/2006/relationships/oleObject" Target="../embeddings/oleObject240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208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133600"/>
            <a:ext cx="7772400" cy="1585913"/>
          </a:xfrm>
        </p:spPr>
        <p:txBody>
          <a:bodyPr/>
          <a:lstStyle/>
          <a:p>
            <a:pPr algn="ctr"/>
            <a:r>
              <a:rPr lang="zh-CN" altLang="en-US" sz="4400">
                <a:ea typeface="华文行楷" pitchFamily="2" charset="-122"/>
              </a:rPr>
              <a:t>模拟电子技术基础</a:t>
            </a:r>
            <a:br>
              <a:rPr lang="zh-CN" altLang="en-US" sz="4400">
                <a:ea typeface="华文行楷" pitchFamily="2" charset="-122"/>
              </a:rPr>
            </a:br>
            <a:r>
              <a:rPr lang="en-US" altLang="zh-CN" sz="2900" b="1">
                <a:effectLst>
                  <a:outerShdw blurRad="38100" dist="38100" dir="2700000" algn="tl">
                    <a:srgbClr val="C0C0C0"/>
                  </a:outerShdw>
                </a:effectLst>
              </a:rPr>
              <a:t>Fundamentals of Analog Electronic</a:t>
            </a:r>
            <a:r>
              <a:rPr lang="en-US" altLang="zh-CN"/>
              <a:t> 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71472" y="4429132"/>
            <a:ext cx="8229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itchFamily="2" charset="-122"/>
                <a:ea typeface="华文行楷" pitchFamily="2" charset="-122"/>
                <a:cs typeface="+mj-cs"/>
              </a:rPr>
              <a:t>第七章  </a:t>
            </a: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itchFamily="2" charset="-122"/>
                <a:ea typeface="华文行楷" pitchFamily="2" charset="-122"/>
                <a:cs typeface="+mj-cs"/>
              </a:rPr>
              <a:t>波形的发生和信号的转换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itchFamily="2" charset="-122"/>
              <a:ea typeface="华文行楷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4" name="Object 2"/>
          <p:cNvGraphicFramePr>
            <a:graphicFrameLocks noChangeAspect="1"/>
          </p:cNvGraphicFramePr>
          <p:nvPr/>
        </p:nvGraphicFramePr>
        <p:xfrm>
          <a:off x="4643438" y="1196975"/>
          <a:ext cx="2590800" cy="178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22" name="Photo Editor 照片" r:id="rId4" imgW="8202170" imgH="5649114" progId="MSPhotoEd.3">
                  <p:embed/>
                </p:oleObj>
              </mc:Choice>
              <mc:Fallback>
                <p:oleObj name="Photo Editor 照片" r:id="rId4" imgW="8202170" imgH="5649114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196975"/>
                        <a:ext cx="2590800" cy="178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5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3417887" cy="685800"/>
          </a:xfrm>
          <a:noFill/>
        </p:spPr>
        <p:txBody>
          <a:bodyPr/>
          <a:lstStyle/>
          <a:p>
            <a:pPr algn="l"/>
            <a:r>
              <a:rPr lang="en-US" altLang="zh-CN" sz="2800">
                <a:latin typeface="华文行楷" pitchFamily="2" charset="-122"/>
                <a:ea typeface="华文行楷" pitchFamily="2" charset="-122"/>
              </a:rPr>
              <a:t>2. </a:t>
            </a:r>
            <a:r>
              <a:rPr lang="zh-CN" altLang="en-US" sz="2800">
                <a:latin typeface="华文行楷" pitchFamily="2" charset="-122"/>
                <a:ea typeface="华文行楷" pitchFamily="2" charset="-122"/>
              </a:rPr>
              <a:t>起振与稳幅</a:t>
            </a:r>
          </a:p>
        </p:txBody>
      </p:sp>
      <p:graphicFrame>
        <p:nvGraphicFramePr>
          <p:cNvPr id="84996" name="Object 4"/>
          <p:cNvGraphicFramePr>
            <a:graphicFrameLocks noChangeAspect="1"/>
          </p:cNvGraphicFramePr>
          <p:nvPr/>
        </p:nvGraphicFramePr>
        <p:xfrm>
          <a:off x="6948488" y="1917700"/>
          <a:ext cx="9382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23" name="公式" r:id="rId6" imgW="507960" imgH="279360" progId="Equation.3">
                  <p:embed/>
                </p:oleObj>
              </mc:Choice>
              <mc:Fallback>
                <p:oleObj name="公式" r:id="rId6" imgW="507960" imgH="2793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1917700"/>
                        <a:ext cx="938212" cy="4445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7" name="Text Box 5"/>
          <p:cNvSpPr txBox="1">
            <a:spLocks noChangeArrowheads="1"/>
          </p:cNvSpPr>
          <p:nvPr/>
        </p:nvSpPr>
        <p:spPr bwMode="auto">
          <a:xfrm>
            <a:off x="900113" y="1701800"/>
            <a:ext cx="4343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电路如何从起振到稳幅？</a:t>
            </a:r>
            <a:endParaRPr kumimoji="1" lang="zh-CN" altLang="en-US" sz="2400">
              <a:solidFill>
                <a:schemeClr val="tx2"/>
              </a:solidFill>
              <a:latin typeface="Times New Roman" pitchFamily="18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209800" y="5554663"/>
            <a:ext cx="4572000" cy="387350"/>
            <a:chOff x="1392" y="3408"/>
            <a:chExt cx="2880" cy="244"/>
          </a:xfrm>
        </p:grpSpPr>
        <p:sp>
          <p:nvSpPr>
            <p:cNvPr id="84999" name="Line 7"/>
            <p:cNvSpPr>
              <a:spLocks noChangeShapeType="1"/>
            </p:cNvSpPr>
            <p:nvPr/>
          </p:nvSpPr>
          <p:spPr bwMode="auto">
            <a:xfrm>
              <a:off x="1392" y="3600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5000" name="Object 8"/>
            <p:cNvGraphicFramePr>
              <a:graphicFrameLocks noChangeAspect="1"/>
            </p:cNvGraphicFramePr>
            <p:nvPr/>
          </p:nvGraphicFramePr>
          <p:xfrm>
            <a:off x="3696" y="3408"/>
            <a:ext cx="576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24" name="Equation" r:id="rId8" imgW="507960" imgH="215640" progId="Equation.3">
                    <p:embed/>
                  </p:oleObj>
                </mc:Choice>
                <mc:Fallback>
                  <p:oleObj name="Equation" r:id="rId8" imgW="507960" imgH="215640" progId="Equation.3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3408"/>
                          <a:ext cx="576" cy="2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5001" name="Line 9"/>
          <p:cNvSpPr>
            <a:spLocks noChangeShapeType="1"/>
          </p:cNvSpPr>
          <p:nvPr/>
        </p:nvSpPr>
        <p:spPr bwMode="auto">
          <a:xfrm flipV="1">
            <a:off x="2209800" y="3421063"/>
            <a:ext cx="2895600" cy="2438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2" name="Freeform 10"/>
          <p:cNvSpPr>
            <a:spLocks/>
          </p:cNvSpPr>
          <p:nvPr/>
        </p:nvSpPr>
        <p:spPr bwMode="auto">
          <a:xfrm>
            <a:off x="2209800" y="3573463"/>
            <a:ext cx="3124200" cy="2286000"/>
          </a:xfrm>
          <a:custGeom>
            <a:avLst/>
            <a:gdLst/>
            <a:ahLst/>
            <a:cxnLst>
              <a:cxn ang="0">
                <a:pos x="0" y="1440"/>
              </a:cxn>
              <a:cxn ang="0">
                <a:pos x="816" y="288"/>
              </a:cxn>
              <a:cxn ang="0">
                <a:pos x="1968" y="0"/>
              </a:cxn>
            </a:cxnLst>
            <a:rect l="0" t="0" r="r" b="b"/>
            <a:pathLst>
              <a:path w="1968" h="1440">
                <a:moveTo>
                  <a:pt x="0" y="1440"/>
                </a:moveTo>
                <a:cubicBezTo>
                  <a:pt x="244" y="984"/>
                  <a:pt x="488" y="528"/>
                  <a:pt x="816" y="288"/>
                </a:cubicBezTo>
                <a:cubicBezTo>
                  <a:pt x="1144" y="48"/>
                  <a:pt x="1776" y="48"/>
                  <a:pt x="1968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3" name="Line 11"/>
          <p:cNvSpPr>
            <a:spLocks noChangeShapeType="1"/>
          </p:cNvSpPr>
          <p:nvPr/>
        </p:nvSpPr>
        <p:spPr bwMode="auto">
          <a:xfrm>
            <a:off x="2209800" y="5402263"/>
            <a:ext cx="533400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4" name="Line 12"/>
          <p:cNvSpPr>
            <a:spLocks noChangeShapeType="1"/>
          </p:cNvSpPr>
          <p:nvPr/>
        </p:nvSpPr>
        <p:spPr bwMode="auto">
          <a:xfrm>
            <a:off x="2743200" y="5402263"/>
            <a:ext cx="0" cy="457200"/>
          </a:xfrm>
          <a:prstGeom prst="line">
            <a:avLst/>
          </a:prstGeom>
          <a:noFill/>
          <a:ln w="19050">
            <a:solidFill>
              <a:schemeClr val="accent2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5" name="Line 13"/>
          <p:cNvSpPr>
            <a:spLocks noChangeShapeType="1"/>
          </p:cNvSpPr>
          <p:nvPr/>
        </p:nvSpPr>
        <p:spPr bwMode="auto">
          <a:xfrm flipV="1">
            <a:off x="2743200" y="4945063"/>
            <a:ext cx="0" cy="9144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6" name="Line 14"/>
          <p:cNvSpPr>
            <a:spLocks noChangeShapeType="1"/>
          </p:cNvSpPr>
          <p:nvPr/>
        </p:nvSpPr>
        <p:spPr bwMode="auto">
          <a:xfrm flipH="1">
            <a:off x="2209800" y="4945063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7" name="Line 15"/>
          <p:cNvSpPr>
            <a:spLocks noChangeShapeType="1"/>
          </p:cNvSpPr>
          <p:nvPr/>
        </p:nvSpPr>
        <p:spPr bwMode="auto">
          <a:xfrm>
            <a:off x="2209800" y="4945063"/>
            <a:ext cx="1066800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8" name="Line 16"/>
          <p:cNvSpPr>
            <a:spLocks noChangeShapeType="1"/>
          </p:cNvSpPr>
          <p:nvPr/>
        </p:nvSpPr>
        <p:spPr bwMode="auto">
          <a:xfrm>
            <a:off x="3279775" y="4945063"/>
            <a:ext cx="0" cy="9144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9" name="Line 17"/>
          <p:cNvSpPr>
            <a:spLocks noChangeShapeType="1"/>
          </p:cNvSpPr>
          <p:nvPr/>
        </p:nvSpPr>
        <p:spPr bwMode="auto">
          <a:xfrm flipV="1">
            <a:off x="3276600" y="4259263"/>
            <a:ext cx="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10" name="Line 18"/>
          <p:cNvSpPr>
            <a:spLocks noChangeShapeType="1"/>
          </p:cNvSpPr>
          <p:nvPr/>
        </p:nvSpPr>
        <p:spPr bwMode="auto">
          <a:xfrm>
            <a:off x="3276600" y="4259263"/>
            <a:ext cx="838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11" name="Line 19"/>
          <p:cNvSpPr>
            <a:spLocks noChangeShapeType="1"/>
          </p:cNvSpPr>
          <p:nvPr/>
        </p:nvSpPr>
        <p:spPr bwMode="auto">
          <a:xfrm flipV="1">
            <a:off x="4114800" y="3765550"/>
            <a:ext cx="0" cy="4937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12" name="Line 20"/>
          <p:cNvSpPr>
            <a:spLocks noChangeShapeType="1"/>
          </p:cNvSpPr>
          <p:nvPr/>
        </p:nvSpPr>
        <p:spPr bwMode="auto">
          <a:xfrm>
            <a:off x="4114800" y="3776663"/>
            <a:ext cx="609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13" name="Line 21"/>
          <p:cNvSpPr>
            <a:spLocks noChangeShapeType="1"/>
          </p:cNvSpPr>
          <p:nvPr/>
        </p:nvSpPr>
        <p:spPr bwMode="auto">
          <a:xfrm flipV="1">
            <a:off x="4687888" y="3649663"/>
            <a:ext cx="0" cy="1333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1752600" y="2963863"/>
            <a:ext cx="457200" cy="2971800"/>
            <a:chOff x="1104" y="1776"/>
            <a:chExt cx="288" cy="1872"/>
          </a:xfrm>
        </p:grpSpPr>
        <p:sp>
          <p:nvSpPr>
            <p:cNvPr id="85015" name="Line 23"/>
            <p:cNvSpPr>
              <a:spLocks noChangeShapeType="1"/>
            </p:cNvSpPr>
            <p:nvPr/>
          </p:nvSpPr>
          <p:spPr bwMode="auto">
            <a:xfrm flipV="1">
              <a:off x="1392" y="1920"/>
              <a:ext cx="0" cy="16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5016" name="Object 24"/>
            <p:cNvGraphicFramePr>
              <a:graphicFrameLocks noChangeAspect="1"/>
            </p:cNvGraphicFramePr>
            <p:nvPr/>
          </p:nvGraphicFramePr>
          <p:xfrm>
            <a:off x="1104" y="1776"/>
            <a:ext cx="22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25" name="公式" r:id="rId10" imgW="215640" imgH="228600" progId="Equation.3">
                    <p:embed/>
                  </p:oleObj>
                </mc:Choice>
                <mc:Fallback>
                  <p:oleObj name="公式" r:id="rId10" imgW="215640" imgH="22860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776"/>
                          <a:ext cx="225" cy="24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17" name="Object 25"/>
            <p:cNvGraphicFramePr>
              <a:graphicFrameLocks noChangeAspect="1"/>
            </p:cNvGraphicFramePr>
            <p:nvPr/>
          </p:nvGraphicFramePr>
          <p:xfrm>
            <a:off x="1152" y="3456"/>
            <a:ext cx="17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26" name="公式" r:id="rId12" imgW="126720" imgH="139680" progId="Equation.3">
                    <p:embed/>
                  </p:oleObj>
                </mc:Choice>
                <mc:Fallback>
                  <p:oleObj name="公式" r:id="rId12" imgW="126720" imgH="139680" progId="Equation.3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3456"/>
                          <a:ext cx="172" cy="19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2193925" y="3213100"/>
            <a:ext cx="2697163" cy="450850"/>
            <a:chOff x="1382" y="1933"/>
            <a:chExt cx="1699" cy="284"/>
          </a:xfrm>
        </p:grpSpPr>
        <p:sp>
          <p:nvSpPr>
            <p:cNvPr id="85019" name="Oval 27"/>
            <p:cNvSpPr>
              <a:spLocks noChangeArrowheads="1"/>
            </p:cNvSpPr>
            <p:nvPr/>
          </p:nvSpPr>
          <p:spPr bwMode="auto">
            <a:xfrm flipV="1">
              <a:off x="3024" y="2160"/>
              <a:ext cx="57" cy="5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0" name="Line 28"/>
            <p:cNvSpPr>
              <a:spLocks noChangeShapeType="1"/>
            </p:cNvSpPr>
            <p:nvPr/>
          </p:nvSpPr>
          <p:spPr bwMode="auto">
            <a:xfrm flipH="1">
              <a:off x="1382" y="2197"/>
              <a:ext cx="168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lg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5021" name="Object 29"/>
            <p:cNvGraphicFramePr>
              <a:graphicFrameLocks noChangeAspect="1"/>
            </p:cNvGraphicFramePr>
            <p:nvPr/>
          </p:nvGraphicFramePr>
          <p:xfrm>
            <a:off x="1429" y="1933"/>
            <a:ext cx="22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27" name="公式" r:id="rId14" imgW="215640" imgH="228600" progId="Equation.3">
                    <p:embed/>
                  </p:oleObj>
                </mc:Choice>
                <mc:Fallback>
                  <p:oleObj name="公式" r:id="rId14" imgW="215640" imgH="22860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1933"/>
                          <a:ext cx="225" cy="240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5022" name="Object 30"/>
          <p:cNvGraphicFramePr>
            <a:graphicFrameLocks noChangeAspect="1"/>
          </p:cNvGraphicFramePr>
          <p:nvPr/>
        </p:nvGraphicFramePr>
        <p:xfrm>
          <a:off x="4876800" y="3116263"/>
          <a:ext cx="3111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28" name="公式" r:id="rId15" imgW="164880" imgH="164880" progId="Equation.3">
                  <p:embed/>
                </p:oleObj>
              </mc:Choice>
              <mc:Fallback>
                <p:oleObj name="公式" r:id="rId15" imgW="164880" imgH="1648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116263"/>
                        <a:ext cx="311150" cy="31115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23" name="Object 31"/>
          <p:cNvGraphicFramePr>
            <a:graphicFrameLocks noChangeAspect="1"/>
          </p:cNvGraphicFramePr>
          <p:nvPr/>
        </p:nvGraphicFramePr>
        <p:xfrm>
          <a:off x="5334000" y="3268663"/>
          <a:ext cx="287338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29" name="公式" r:id="rId17" imgW="152280" imgH="164880" progId="Equation.3">
                  <p:embed/>
                </p:oleObj>
              </mc:Choice>
              <mc:Fallback>
                <p:oleObj name="公式" r:id="rId17" imgW="152280" imgH="1648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268663"/>
                        <a:ext cx="287338" cy="31115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858000" y="4678363"/>
            <a:ext cx="1544638" cy="1181100"/>
            <a:chOff x="4224" y="2520"/>
            <a:chExt cx="973" cy="744"/>
          </a:xfrm>
        </p:grpSpPr>
        <p:sp>
          <p:nvSpPr>
            <p:cNvPr id="85025" name="Line 33"/>
            <p:cNvSpPr>
              <a:spLocks noChangeShapeType="1"/>
            </p:cNvSpPr>
            <p:nvPr/>
          </p:nvSpPr>
          <p:spPr bwMode="auto">
            <a:xfrm flipV="1">
              <a:off x="4224" y="2544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6" name="Line 34"/>
            <p:cNvSpPr>
              <a:spLocks noChangeShapeType="1"/>
            </p:cNvSpPr>
            <p:nvPr/>
          </p:nvSpPr>
          <p:spPr bwMode="auto">
            <a:xfrm>
              <a:off x="4224" y="3264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7" name="Line 35"/>
            <p:cNvSpPr>
              <a:spLocks noChangeShapeType="1"/>
            </p:cNvSpPr>
            <p:nvPr/>
          </p:nvSpPr>
          <p:spPr bwMode="auto">
            <a:xfrm flipV="1">
              <a:off x="4224" y="2544"/>
              <a:ext cx="816" cy="7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8" name="Freeform 36"/>
            <p:cNvSpPr>
              <a:spLocks/>
            </p:cNvSpPr>
            <p:nvPr/>
          </p:nvSpPr>
          <p:spPr bwMode="auto">
            <a:xfrm>
              <a:off x="4224" y="2544"/>
              <a:ext cx="720" cy="720"/>
            </a:xfrm>
            <a:custGeom>
              <a:avLst/>
              <a:gdLst/>
              <a:ahLst/>
              <a:cxnLst>
                <a:cxn ang="0">
                  <a:pos x="0" y="720"/>
                </a:cxn>
                <a:cxn ang="0">
                  <a:pos x="480" y="480"/>
                </a:cxn>
                <a:cxn ang="0">
                  <a:pos x="720" y="0"/>
                </a:cxn>
              </a:cxnLst>
              <a:rect l="0" t="0" r="r" b="b"/>
              <a:pathLst>
                <a:path w="720" h="720">
                  <a:moveTo>
                    <a:pt x="0" y="720"/>
                  </a:moveTo>
                  <a:cubicBezTo>
                    <a:pt x="180" y="660"/>
                    <a:pt x="360" y="600"/>
                    <a:pt x="480" y="480"/>
                  </a:cubicBezTo>
                  <a:cubicBezTo>
                    <a:pt x="600" y="360"/>
                    <a:pt x="680" y="80"/>
                    <a:pt x="72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5029" name="Object 37"/>
            <p:cNvGraphicFramePr>
              <a:graphicFrameLocks noChangeAspect="1"/>
            </p:cNvGraphicFramePr>
            <p:nvPr/>
          </p:nvGraphicFramePr>
          <p:xfrm>
            <a:off x="5016" y="2520"/>
            <a:ext cx="181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30" name="公式" r:id="rId19" imgW="152280" imgH="164880" progId="Equation.3">
                    <p:embed/>
                  </p:oleObj>
                </mc:Choice>
                <mc:Fallback>
                  <p:oleObj name="公式" r:id="rId19" imgW="152280" imgH="16488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6" y="2520"/>
                          <a:ext cx="181" cy="19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30" name="Object 38"/>
            <p:cNvGraphicFramePr>
              <a:graphicFrameLocks noChangeAspect="1"/>
            </p:cNvGraphicFramePr>
            <p:nvPr/>
          </p:nvGraphicFramePr>
          <p:xfrm>
            <a:off x="4800" y="2928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31" name="公式" r:id="rId20" imgW="164880" imgH="164880" progId="Equation.3">
                    <p:embed/>
                  </p:oleObj>
                </mc:Choice>
                <mc:Fallback>
                  <p:oleObj name="公式" r:id="rId20" imgW="164880" imgH="16488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928"/>
                          <a:ext cx="196" cy="19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6781800" y="3116263"/>
            <a:ext cx="1524000" cy="1295400"/>
            <a:chOff x="4176" y="1536"/>
            <a:chExt cx="960" cy="816"/>
          </a:xfrm>
        </p:grpSpPr>
        <p:sp>
          <p:nvSpPr>
            <p:cNvPr id="85032" name="Line 40"/>
            <p:cNvSpPr>
              <a:spLocks noChangeShapeType="1"/>
            </p:cNvSpPr>
            <p:nvPr/>
          </p:nvSpPr>
          <p:spPr bwMode="auto">
            <a:xfrm flipV="1">
              <a:off x="4176" y="1536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33" name="Line 41"/>
            <p:cNvSpPr>
              <a:spLocks noChangeShapeType="1"/>
            </p:cNvSpPr>
            <p:nvPr/>
          </p:nvSpPr>
          <p:spPr bwMode="auto">
            <a:xfrm>
              <a:off x="4176" y="235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34" name="Line 42"/>
            <p:cNvSpPr>
              <a:spLocks noChangeShapeType="1"/>
            </p:cNvSpPr>
            <p:nvPr/>
          </p:nvSpPr>
          <p:spPr bwMode="auto">
            <a:xfrm flipV="1">
              <a:off x="4176" y="1584"/>
              <a:ext cx="432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35" name="Line 43"/>
            <p:cNvSpPr>
              <a:spLocks noChangeShapeType="1"/>
            </p:cNvSpPr>
            <p:nvPr/>
          </p:nvSpPr>
          <p:spPr bwMode="auto">
            <a:xfrm flipV="1">
              <a:off x="4176" y="1920"/>
              <a:ext cx="67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5036" name="Object 44"/>
            <p:cNvGraphicFramePr>
              <a:graphicFrameLocks noChangeAspect="1"/>
            </p:cNvGraphicFramePr>
            <p:nvPr/>
          </p:nvGraphicFramePr>
          <p:xfrm>
            <a:off x="4608" y="1539"/>
            <a:ext cx="181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32" name="公式" r:id="rId21" imgW="152280" imgH="164880" progId="Equation.3">
                    <p:embed/>
                  </p:oleObj>
                </mc:Choice>
                <mc:Fallback>
                  <p:oleObj name="公式" r:id="rId21" imgW="152280" imgH="1648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1539"/>
                          <a:ext cx="181" cy="19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37" name="Object 45"/>
            <p:cNvGraphicFramePr>
              <a:graphicFrameLocks noChangeAspect="1"/>
            </p:cNvGraphicFramePr>
            <p:nvPr/>
          </p:nvGraphicFramePr>
          <p:xfrm>
            <a:off x="4848" y="1776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33" name="公式" r:id="rId22" imgW="164880" imgH="164880" progId="Equation.3">
                    <p:embed/>
                  </p:oleObj>
                </mc:Choice>
                <mc:Fallback>
                  <p:oleObj name="公式" r:id="rId22" imgW="164880" imgH="1648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1776"/>
                          <a:ext cx="196" cy="19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5038" name="AutoShape 46"/>
          <p:cNvSpPr>
            <a:spLocks/>
          </p:cNvSpPr>
          <p:nvPr/>
        </p:nvSpPr>
        <p:spPr bwMode="auto">
          <a:xfrm>
            <a:off x="684213" y="3860800"/>
            <a:ext cx="1120775" cy="735013"/>
          </a:xfrm>
          <a:prstGeom prst="borderCallout1">
            <a:avLst>
              <a:gd name="adj1" fmla="val 15551"/>
              <a:gd name="adj2" fmla="val 106801"/>
              <a:gd name="adj3" fmla="val -30884"/>
              <a:gd name="adj4" fmla="val 136542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000" b="1"/>
              <a:t>稳定的振幅</a:t>
            </a:r>
          </a:p>
        </p:txBody>
      </p:sp>
      <p:grpSp>
        <p:nvGrpSpPr>
          <p:cNvPr id="7" name="Group 47"/>
          <p:cNvGrpSpPr>
            <a:grpSpLocks/>
          </p:cNvGrpSpPr>
          <p:nvPr/>
        </p:nvGrpSpPr>
        <p:grpSpPr bwMode="auto">
          <a:xfrm>
            <a:off x="4800600" y="4335463"/>
            <a:ext cx="1905000" cy="762000"/>
            <a:chOff x="2928" y="2448"/>
            <a:chExt cx="1200" cy="480"/>
          </a:xfrm>
        </p:grpSpPr>
        <p:sp>
          <p:nvSpPr>
            <p:cNvPr id="85040" name="AutoShape 48"/>
            <p:cNvSpPr>
              <a:spLocks/>
            </p:cNvSpPr>
            <p:nvPr/>
          </p:nvSpPr>
          <p:spPr bwMode="auto">
            <a:xfrm>
              <a:off x="2928" y="2448"/>
              <a:ext cx="939" cy="432"/>
            </a:xfrm>
            <a:prstGeom prst="borderCallout1">
              <a:avLst>
                <a:gd name="adj1" fmla="val 16667"/>
                <a:gd name="adj2" fmla="val 105111"/>
                <a:gd name="adj3" fmla="val -73611"/>
                <a:gd name="adj4" fmla="val 127264"/>
              </a:avLst>
            </a:prstGeom>
            <a:solidFill>
              <a:srgbClr val="FFFFCC"/>
            </a:solidFill>
            <a:ln w="1905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kumimoji="1" lang="zh-CN" altLang="en-US" sz="2000" b="1">
                  <a:latin typeface="Times New Roman" pitchFamily="18" charset="0"/>
                </a:rPr>
                <a:t>非线性环节的必要性！</a:t>
              </a:r>
            </a:p>
          </p:txBody>
        </p:sp>
        <p:sp>
          <p:nvSpPr>
            <p:cNvPr id="85041" name="Line 49"/>
            <p:cNvSpPr>
              <a:spLocks noChangeShapeType="1"/>
            </p:cNvSpPr>
            <p:nvPr/>
          </p:nvSpPr>
          <p:spPr bwMode="auto">
            <a:xfrm flipH="1" flipV="1">
              <a:off x="3936" y="2688"/>
              <a:ext cx="192" cy="24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7" grpId="0" build="p" autoUpdateAnimBg="0"/>
      <p:bldP spid="85001" grpId="0" animBg="1"/>
      <p:bldP spid="85002" grpId="0" animBg="1"/>
      <p:bldP spid="85003" grpId="0" animBg="1"/>
      <p:bldP spid="85004" grpId="0" animBg="1"/>
      <p:bldP spid="85005" grpId="0" animBg="1"/>
      <p:bldP spid="85006" grpId="0" animBg="1"/>
      <p:bldP spid="85007" grpId="0" animBg="1"/>
      <p:bldP spid="85008" grpId="0" animBg="1"/>
      <p:bldP spid="85009" grpId="0" animBg="1"/>
      <p:bldP spid="85010" grpId="0" animBg="1"/>
      <p:bldP spid="85011" grpId="0" animBg="1"/>
      <p:bldP spid="85012" grpId="0" animBg="1"/>
      <p:bldP spid="85013" grpId="0" animBg="1"/>
      <p:bldP spid="85038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836613"/>
            <a:ext cx="4114800" cy="609600"/>
          </a:xfrm>
          <a:noFill/>
        </p:spPr>
        <p:txBody>
          <a:bodyPr/>
          <a:lstStyle/>
          <a:p>
            <a:pPr algn="l"/>
            <a:r>
              <a:rPr lang="en-US" altLang="zh-CN" sz="2800">
                <a:latin typeface="华文行楷" pitchFamily="2" charset="-122"/>
                <a:ea typeface="华文行楷" pitchFamily="2" charset="-122"/>
              </a:rPr>
              <a:t>3. </a:t>
            </a:r>
            <a:r>
              <a:rPr lang="zh-CN" altLang="en-US" sz="2800">
                <a:latin typeface="华文行楷" pitchFamily="2" charset="-122"/>
                <a:ea typeface="华文行楷" pitchFamily="2" charset="-122"/>
              </a:rPr>
              <a:t>基本组成部分</a:t>
            </a:r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476250" y="1376363"/>
            <a:ext cx="6858000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1)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放大电路：放大作用</a:t>
            </a:r>
          </a:p>
          <a:p>
            <a:pPr eaLnBrk="0" hangingPunct="0">
              <a:lnSpc>
                <a:spcPct val="120000"/>
              </a:lnSpc>
            </a:pP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2)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正反馈网络：满足相位条件</a:t>
            </a:r>
          </a:p>
          <a:p>
            <a:pPr eaLnBrk="0" hangingPunct="0">
              <a:lnSpc>
                <a:spcPct val="120000"/>
              </a:lnSpc>
            </a:pP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3)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选频网络：确定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kumimoji="1" lang="en-US" altLang="zh-CN" sz="2400" b="1" baseline="-25000">
                <a:solidFill>
                  <a:schemeClr val="tx2"/>
                </a:solidFill>
                <a:latin typeface="Times New Roman" pitchFamily="18" charset="0"/>
              </a:rPr>
              <a:t>0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，</a:t>
            </a:r>
            <a:r>
              <a:rPr kumimoji="1" lang="zh-CN" altLang="zh-CN" sz="2400" b="1">
                <a:solidFill>
                  <a:schemeClr val="tx2"/>
                </a:solidFill>
                <a:latin typeface="Times New Roman" pitchFamily="18" charset="0"/>
              </a:rPr>
              <a:t>保证电路产生正弦波振荡</a:t>
            </a:r>
          </a:p>
          <a:p>
            <a:pPr eaLnBrk="0" hangingPunct="0">
              <a:lnSpc>
                <a:spcPct val="120000"/>
              </a:lnSpc>
            </a:pPr>
            <a:r>
              <a:rPr kumimoji="1" lang="zh-CN" altLang="zh-CN" sz="2400" b="1">
                <a:solidFill>
                  <a:schemeClr val="tx2"/>
                </a:solidFill>
                <a:latin typeface="Times New Roman" pitchFamily="18" charset="0"/>
              </a:rPr>
              <a:t>4) 非线性环节（稳幅环节）：稳幅</a:t>
            </a:r>
            <a:endParaRPr kumimoji="1" lang="zh-CN" altLang="en-US" sz="2400" b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476250" y="3890963"/>
            <a:ext cx="8359775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1)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是否存在主要组成部分；</a:t>
            </a:r>
          </a:p>
          <a:p>
            <a:pPr>
              <a:lnSpc>
                <a:spcPct val="120000"/>
              </a:lnSpc>
            </a:pP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2)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放大电路能否正常工作，即是否有合适的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itchFamily="18" charset="0"/>
              </a:rPr>
              <a:t>Q</a:t>
            </a:r>
            <a:r>
              <a:rPr kumimoji="1" lang="zh-CN" altLang="zh-CN" sz="2400" b="1">
                <a:solidFill>
                  <a:schemeClr val="tx2"/>
                </a:solidFill>
                <a:latin typeface="Times New Roman" pitchFamily="18" charset="0"/>
              </a:rPr>
              <a:t>点，信号是否可能正常传递，没有被短路或断路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；</a:t>
            </a:r>
          </a:p>
          <a:p>
            <a:pPr>
              <a:lnSpc>
                <a:spcPct val="120000"/>
              </a:lnSpc>
            </a:pP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3)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是否满足相位条件，即是否存在 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kumimoji="1" lang="en-US" altLang="zh-CN" sz="2400" b="1" baseline="-25000">
                <a:solidFill>
                  <a:schemeClr val="tx2"/>
                </a:solidFill>
                <a:latin typeface="Times New Roman" pitchFamily="18" charset="0"/>
              </a:rPr>
              <a:t>0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，是否可能振荡</a:t>
            </a:r>
            <a:r>
              <a:rPr kumimoji="1" lang="zh-CN" altLang="en-US" sz="2400" b="1" baseline="-2500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；</a:t>
            </a:r>
          </a:p>
          <a:p>
            <a:pPr>
              <a:lnSpc>
                <a:spcPct val="120000"/>
              </a:lnSpc>
            </a:pP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4)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是否满足幅值条件，即是否一定振荡。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496053" y="1833563"/>
            <a:ext cx="2438401" cy="914400"/>
            <a:chOff x="4128" y="1056"/>
            <a:chExt cx="1536" cy="576"/>
          </a:xfrm>
        </p:grpSpPr>
        <p:graphicFrame>
          <p:nvGraphicFramePr>
            <p:cNvPr id="87046" name="Object 6"/>
            <p:cNvGraphicFramePr>
              <a:graphicFrameLocks noChangeAspect="1"/>
            </p:cNvGraphicFramePr>
            <p:nvPr/>
          </p:nvGraphicFramePr>
          <p:xfrm>
            <a:off x="4128" y="1056"/>
            <a:ext cx="440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724" name="公式" r:id="rId3" imgW="164880" imgH="215640" progId="Equation.3">
                    <p:embed/>
                  </p:oleObj>
                </mc:Choice>
                <mc:Fallback>
                  <p:oleObj name="公式" r:id="rId3" imgW="164880" imgH="21564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1056"/>
                          <a:ext cx="440" cy="5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47" name="Text Box 7"/>
            <p:cNvSpPr txBox="1">
              <a:spLocks noChangeArrowheads="1"/>
            </p:cNvSpPr>
            <p:nvPr/>
          </p:nvSpPr>
          <p:spPr bwMode="auto">
            <a:xfrm>
              <a:off x="4560" y="1200"/>
              <a:ext cx="1104" cy="294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</a:rPr>
                <a:t>常合二为一</a:t>
              </a:r>
              <a:endParaRPr kumimoji="1"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323850" y="3357563"/>
            <a:ext cx="3276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>
                <a:solidFill>
                  <a:schemeClr val="tx2"/>
                </a:solidFill>
                <a:latin typeface="华文行楷" pitchFamily="2" charset="-122"/>
                <a:ea typeface="华文行楷" pitchFamily="2" charset="-122"/>
              </a:rPr>
              <a:t>4</a:t>
            </a:r>
            <a:r>
              <a:rPr kumimoji="1" lang="zh-CN" altLang="en-US" sz="2800">
                <a:solidFill>
                  <a:schemeClr val="tx2"/>
                </a:solidFill>
                <a:latin typeface="华文行楷" pitchFamily="2" charset="-122"/>
                <a:ea typeface="华文行楷" pitchFamily="2" charset="-122"/>
              </a:rPr>
              <a:t>、分析方法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7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7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7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7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build="p" autoUpdateAnimBg="0"/>
      <p:bldP spid="87044" grpId="0" build="p" autoUpdateAnimBg="0"/>
      <p:bldP spid="87048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Grp="1" noChangeArrowheads="1"/>
          </p:cNvSpPr>
          <p:nvPr>
            <p:ph type="title"/>
          </p:nvPr>
        </p:nvSpPr>
        <p:spPr>
          <a:xfrm>
            <a:off x="250825" y="836613"/>
            <a:ext cx="7142163" cy="693737"/>
          </a:xfrm>
          <a:noFill/>
          <a:ln/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zh-CN" altLang="en-US" sz="3200">
                <a:ea typeface="华文行楷" pitchFamily="2" charset="-122"/>
              </a:rPr>
              <a:t>相位条件的判断方法</a:t>
            </a:r>
            <a:r>
              <a:rPr lang="zh-CN" altLang="en-US" sz="3200" b="1">
                <a:ea typeface="隶书" pitchFamily="49" charset="-122"/>
              </a:rPr>
              <a:t>：</a:t>
            </a:r>
            <a:r>
              <a:rPr lang="zh-CN" altLang="en-US" sz="2800" b="1"/>
              <a:t>瞬时极性法</a:t>
            </a:r>
            <a:endParaRPr lang="zh-CN" altLang="en-US" sz="2800"/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442913" y="3833813"/>
            <a:ext cx="82296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   </a:t>
            </a:r>
            <a:r>
              <a:rPr kumimoji="1"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断开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反馈，在断开处给放大电路加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＝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0</a:t>
            </a:r>
            <a:r>
              <a:rPr kumimoji="1" lang="zh-CN" altLang="zh-CN" sz="2400" b="1" dirty="0">
                <a:solidFill>
                  <a:schemeClr val="tx2"/>
                </a:solidFill>
                <a:latin typeface="Times New Roman" pitchFamily="18" charset="0"/>
              </a:rPr>
              <a:t>的信号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solidFill>
                  <a:schemeClr val="tx2"/>
                </a:solidFill>
                <a:latin typeface="Times New Roman" pitchFamily="18" charset="0"/>
              </a:rPr>
              <a:t>i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，</a:t>
            </a:r>
            <a:r>
              <a:rPr kumimoji="1" lang="zh-CN" altLang="zh-CN" sz="2400" b="1" dirty="0">
                <a:solidFill>
                  <a:schemeClr val="tx2"/>
                </a:solidFill>
                <a:latin typeface="Times New Roman" pitchFamily="18" charset="0"/>
              </a:rPr>
              <a:t>且规定其极性，然后根据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                    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solidFill>
                  <a:schemeClr val="tx2"/>
                </a:solidFill>
                <a:latin typeface="Times New Roman" pitchFamily="18" charset="0"/>
              </a:rPr>
              <a:t>i</a:t>
            </a:r>
            <a:r>
              <a:rPr kumimoji="1" lang="zh-CN" altLang="zh-CN" sz="2400" b="1" dirty="0">
                <a:solidFill>
                  <a:schemeClr val="tx2"/>
                </a:solidFill>
                <a:latin typeface="Times New Roman" pitchFamily="18" charset="0"/>
              </a:rPr>
              <a:t>的极性→ 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solidFill>
                  <a:schemeClr val="tx2"/>
                </a:solidFill>
                <a:latin typeface="Times New Roman" pitchFamily="18" charset="0"/>
              </a:rPr>
              <a:t>o</a:t>
            </a:r>
            <a:r>
              <a:rPr kumimoji="1" lang="zh-CN" altLang="zh-CN" sz="2400" b="1" dirty="0">
                <a:solidFill>
                  <a:schemeClr val="tx2"/>
                </a:solidFill>
                <a:latin typeface="Times New Roman" pitchFamily="18" charset="0"/>
              </a:rPr>
              <a:t>的极性→ 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kumimoji="1" lang="zh-CN" altLang="zh-CN" sz="2400" b="1" dirty="0">
                <a:solidFill>
                  <a:schemeClr val="tx2"/>
                </a:solidFill>
                <a:latin typeface="Times New Roman" pitchFamily="18" charset="0"/>
              </a:rPr>
              <a:t>的极性</a:t>
            </a:r>
          </a:p>
          <a:p>
            <a:pPr>
              <a:lnSpc>
                <a:spcPct val="120000"/>
              </a:lnSpc>
            </a:pPr>
            <a:r>
              <a:rPr kumimoji="1" lang="zh-CN" altLang="zh-CN" sz="2400" b="1" dirty="0">
                <a:solidFill>
                  <a:schemeClr val="tx2"/>
                </a:solidFill>
                <a:latin typeface="Times New Roman" pitchFamily="18" charset="0"/>
              </a:rPr>
              <a:t>若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kumimoji="1" lang="zh-CN" altLang="zh-CN" sz="2400" b="1" dirty="0">
                <a:solidFill>
                  <a:schemeClr val="tx2"/>
                </a:solidFill>
                <a:latin typeface="Times New Roman" pitchFamily="18" charset="0"/>
              </a:rPr>
              <a:t>与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solidFill>
                  <a:schemeClr val="tx2"/>
                </a:solidFill>
                <a:latin typeface="Times New Roman" pitchFamily="18" charset="0"/>
              </a:rPr>
              <a:t>i</a:t>
            </a:r>
            <a:r>
              <a:rPr kumimoji="1" lang="zh-CN" altLang="zh-CN" sz="2400" b="1" dirty="0">
                <a:solidFill>
                  <a:schemeClr val="tx2"/>
                </a:solidFill>
                <a:latin typeface="Times New Roman" pitchFamily="18" charset="0"/>
              </a:rPr>
              <a:t>极性相同，则电路可能产生自激振荡；否则电路不可能产生自激振荡。</a:t>
            </a:r>
            <a:endParaRPr kumimoji="1" lang="zh-CN" alt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graphicFrame>
        <p:nvGraphicFramePr>
          <p:cNvPr id="88068" name="Object 4"/>
          <p:cNvGraphicFramePr>
            <a:graphicFrameLocks noChangeAspect="1"/>
          </p:cNvGraphicFramePr>
          <p:nvPr/>
        </p:nvGraphicFramePr>
        <p:xfrm>
          <a:off x="2195513" y="1700213"/>
          <a:ext cx="2895600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0" name="Photo Editor 照片" r:id="rId3" imgW="9078592" imgH="6144483" progId="MSPhotoEd.3">
                  <p:embed/>
                </p:oleObj>
              </mc:Choice>
              <mc:Fallback>
                <p:oleObj name="Photo Editor 照片" r:id="rId3" imgW="9078592" imgH="6144483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700213"/>
                        <a:ext cx="2895600" cy="195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9" name="Text Box 5"/>
          <p:cNvSpPr txBox="1">
            <a:spLocks noChangeArrowheads="1"/>
          </p:cNvSpPr>
          <p:nvPr/>
        </p:nvSpPr>
        <p:spPr bwMode="auto">
          <a:xfrm>
            <a:off x="5167313" y="2005013"/>
            <a:ext cx="3581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在</a:t>
            </a:r>
            <a:r>
              <a:rPr kumimoji="1" lang="zh-CN" altLang="en-US" sz="2400" b="1" dirty="0">
                <a:latin typeface="Times New Roman" pitchFamily="18" charset="0"/>
              </a:rPr>
              <a:t>多数正弦波振荡电路中，输出量、净输入量和反馈量均为电压量。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155825" y="2593975"/>
            <a:ext cx="228600" cy="228600"/>
            <a:chOff x="1344" y="1296"/>
            <a:chExt cx="144" cy="144"/>
          </a:xfrm>
        </p:grpSpPr>
        <p:sp>
          <p:nvSpPr>
            <p:cNvPr id="88071" name="Line 7"/>
            <p:cNvSpPr>
              <a:spLocks noChangeShapeType="1"/>
            </p:cNvSpPr>
            <p:nvPr/>
          </p:nvSpPr>
          <p:spPr bwMode="auto">
            <a:xfrm>
              <a:off x="1344" y="1296"/>
              <a:ext cx="144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72" name="Line 8"/>
            <p:cNvSpPr>
              <a:spLocks noChangeShapeType="1"/>
            </p:cNvSpPr>
            <p:nvPr/>
          </p:nvSpPr>
          <p:spPr bwMode="auto">
            <a:xfrm flipH="1">
              <a:off x="1344" y="1296"/>
              <a:ext cx="144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357313" y="1830388"/>
            <a:ext cx="920750" cy="731837"/>
            <a:chOff x="864" y="1042"/>
            <a:chExt cx="580" cy="461"/>
          </a:xfrm>
        </p:grpSpPr>
        <p:sp>
          <p:nvSpPr>
            <p:cNvPr id="88074" name="Oval 10"/>
            <p:cNvSpPr>
              <a:spLocks noChangeArrowheads="1"/>
            </p:cNvSpPr>
            <p:nvPr/>
          </p:nvSpPr>
          <p:spPr bwMode="auto">
            <a:xfrm>
              <a:off x="864" y="1126"/>
              <a:ext cx="240" cy="240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75" name="Line 11"/>
            <p:cNvSpPr>
              <a:spLocks noChangeShapeType="1"/>
            </p:cNvSpPr>
            <p:nvPr/>
          </p:nvSpPr>
          <p:spPr bwMode="auto">
            <a:xfrm>
              <a:off x="986" y="1042"/>
              <a:ext cx="0" cy="45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76" name="Line 12"/>
            <p:cNvSpPr>
              <a:spLocks noChangeShapeType="1"/>
            </p:cNvSpPr>
            <p:nvPr/>
          </p:nvSpPr>
          <p:spPr bwMode="auto">
            <a:xfrm>
              <a:off x="986" y="1042"/>
              <a:ext cx="458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77" name="Line 13"/>
            <p:cNvSpPr>
              <a:spLocks noChangeShapeType="1"/>
            </p:cNvSpPr>
            <p:nvPr/>
          </p:nvSpPr>
          <p:spPr bwMode="auto">
            <a:xfrm>
              <a:off x="895" y="1503"/>
              <a:ext cx="19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88078" name="Object 14"/>
          <p:cNvGraphicFramePr>
            <a:graphicFrameLocks noChangeAspect="1"/>
          </p:cNvGraphicFramePr>
          <p:nvPr/>
        </p:nvGraphicFramePr>
        <p:xfrm>
          <a:off x="976313" y="1776413"/>
          <a:ext cx="30638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1" name="Equation" r:id="rId5" imgW="203040" imgH="622080" progId="Equation.3">
                  <p:embed/>
                </p:oleObj>
              </mc:Choice>
              <mc:Fallback>
                <p:oleObj name="Equation" r:id="rId5" imgW="203040" imgH="6220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1776413"/>
                        <a:ext cx="30638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9" name="AutoShape 15"/>
          <p:cNvSpPr>
            <a:spLocks/>
          </p:cNvSpPr>
          <p:nvPr/>
        </p:nvSpPr>
        <p:spPr bwMode="auto">
          <a:xfrm>
            <a:off x="747713" y="2919413"/>
            <a:ext cx="1150937" cy="466725"/>
          </a:xfrm>
          <a:prstGeom prst="borderCallout1">
            <a:avLst>
              <a:gd name="adj1" fmla="val 24491"/>
              <a:gd name="adj2" fmla="val 106620"/>
              <a:gd name="adj3" fmla="val 68366"/>
              <a:gd name="adj4" fmla="val 168412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400" b="1">
                <a:latin typeface="Times New Roman" pitchFamily="18" charset="0"/>
              </a:rPr>
              <a:t>极性？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96900" y="4324350"/>
            <a:ext cx="7777163" cy="468313"/>
            <a:chOff x="385" y="2613"/>
            <a:chExt cx="4899" cy="295"/>
          </a:xfrm>
        </p:grpSpPr>
        <p:sp>
          <p:nvSpPr>
            <p:cNvPr id="88081" name="Line 17"/>
            <p:cNvSpPr>
              <a:spLocks noChangeShapeType="1"/>
            </p:cNvSpPr>
            <p:nvPr/>
          </p:nvSpPr>
          <p:spPr bwMode="auto">
            <a:xfrm>
              <a:off x="3379" y="2614"/>
              <a:ext cx="190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2" name="Line 18"/>
            <p:cNvSpPr>
              <a:spLocks noChangeShapeType="1"/>
            </p:cNvSpPr>
            <p:nvPr/>
          </p:nvSpPr>
          <p:spPr bwMode="auto">
            <a:xfrm>
              <a:off x="385" y="2908"/>
              <a:ext cx="72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83" name="Line 19"/>
            <p:cNvSpPr>
              <a:spLocks noChangeShapeType="1"/>
            </p:cNvSpPr>
            <p:nvPr/>
          </p:nvSpPr>
          <p:spPr bwMode="auto">
            <a:xfrm>
              <a:off x="703" y="2613"/>
              <a:ext cx="167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 autoUpdateAnimBg="0"/>
      <p:bldP spid="88069" grpId="0" build="p" autoUpdateAnimBg="0"/>
      <p:bldP spid="88079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Grp="1" noChangeArrowheads="1"/>
          </p:cNvSpPr>
          <p:nvPr>
            <p:ph type="title"/>
          </p:nvPr>
        </p:nvSpPr>
        <p:spPr>
          <a:xfrm>
            <a:off x="609600" y="1143000"/>
            <a:ext cx="2895600" cy="838200"/>
          </a:xfrm>
          <a:noFill/>
          <a:ln/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en-US" altLang="zh-CN" sz="3200">
                <a:latin typeface="华文行楷" pitchFamily="2" charset="-122"/>
                <a:ea typeface="华文行楷" pitchFamily="2" charset="-122"/>
              </a:rPr>
              <a:t>5. </a:t>
            </a:r>
            <a:r>
              <a:rPr lang="zh-CN" altLang="en-US" sz="3200">
                <a:latin typeface="华文行楷" pitchFamily="2" charset="-122"/>
                <a:ea typeface="华文行楷" pitchFamily="2" charset="-122"/>
              </a:rPr>
              <a:t>分类</a:t>
            </a:r>
          </a:p>
        </p:txBody>
      </p:sp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762000" y="2209800"/>
            <a:ext cx="77724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</a:rPr>
              <a:t>常用选频网络所用元件分类。</a:t>
            </a:r>
          </a:p>
          <a:p>
            <a:pPr>
              <a:lnSpc>
                <a:spcPct val="120000"/>
              </a:lnSpc>
            </a:pPr>
            <a:r>
              <a:rPr kumimoji="1" lang="en-US" altLang="zh-CN" sz="2800" b="1">
                <a:solidFill>
                  <a:schemeClr val="tx2"/>
                </a:solidFill>
                <a:latin typeface="Times New Roman" pitchFamily="18" charset="0"/>
              </a:rPr>
              <a:t>1) </a:t>
            </a:r>
            <a:r>
              <a:rPr kumimoji="1" lang="en-US" altLang="zh-CN" sz="2800" b="1" i="1">
                <a:solidFill>
                  <a:schemeClr val="tx2"/>
                </a:solidFill>
                <a:latin typeface="Times New Roman" pitchFamily="18" charset="0"/>
              </a:rPr>
              <a:t>RC</a:t>
            </a:r>
            <a:r>
              <a:rPr kumimoji="1" lang="zh-CN" altLang="zh-CN" sz="2800" b="1">
                <a:solidFill>
                  <a:schemeClr val="tx2"/>
                </a:solidFill>
                <a:latin typeface="Times New Roman" pitchFamily="18" charset="0"/>
              </a:rPr>
              <a:t>正弦波振荡电路：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itchFamily="18" charset="0"/>
              </a:rPr>
              <a:t>1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</a:rPr>
              <a:t>兆赫</a:t>
            </a:r>
            <a:r>
              <a:rPr kumimoji="1" lang="zh-CN" altLang="zh-CN" sz="2800" b="1">
                <a:solidFill>
                  <a:schemeClr val="tx2"/>
                </a:solidFill>
                <a:latin typeface="Times New Roman" pitchFamily="18" charset="0"/>
              </a:rPr>
              <a:t>以下</a:t>
            </a:r>
          </a:p>
          <a:p>
            <a:pPr>
              <a:lnSpc>
                <a:spcPct val="120000"/>
              </a:lnSpc>
            </a:pPr>
            <a:r>
              <a:rPr kumimoji="1" lang="zh-CN" altLang="zh-CN" sz="2800" b="1">
                <a:solidFill>
                  <a:schemeClr val="tx2"/>
                </a:solidFill>
                <a:latin typeface="Times New Roman" pitchFamily="18" charset="0"/>
              </a:rPr>
              <a:t>2) </a:t>
            </a:r>
            <a:r>
              <a:rPr kumimoji="1" lang="en-US" altLang="zh-CN" sz="2800" b="1" i="1">
                <a:solidFill>
                  <a:schemeClr val="tx2"/>
                </a:solidFill>
                <a:latin typeface="Times New Roman" pitchFamily="18" charset="0"/>
              </a:rPr>
              <a:t>LC</a:t>
            </a:r>
            <a:r>
              <a:rPr kumimoji="1" lang="zh-CN" altLang="zh-CN" sz="2800" b="1">
                <a:solidFill>
                  <a:schemeClr val="tx2"/>
                </a:solidFill>
                <a:latin typeface="Times New Roman" pitchFamily="18" charset="0"/>
              </a:rPr>
              <a:t>正弦波振荡电路：几百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</a:rPr>
              <a:t>千赫～</a:t>
            </a:r>
            <a:r>
              <a:rPr kumimoji="1" lang="zh-CN" altLang="zh-CN" sz="2800" b="1">
                <a:solidFill>
                  <a:schemeClr val="tx2"/>
                </a:solidFill>
                <a:latin typeface="Times New Roman" pitchFamily="18" charset="0"/>
              </a:rPr>
              <a:t>几百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</a:rPr>
              <a:t>兆赫</a:t>
            </a:r>
          </a:p>
          <a:p>
            <a:pPr>
              <a:lnSpc>
                <a:spcPct val="120000"/>
              </a:lnSpc>
            </a:pPr>
            <a:r>
              <a:rPr kumimoji="1" lang="en-US" altLang="zh-CN" sz="2800" b="1">
                <a:solidFill>
                  <a:schemeClr val="tx2"/>
                </a:solidFill>
                <a:latin typeface="Times New Roman" pitchFamily="18" charset="0"/>
              </a:rPr>
              <a:t>3) </a:t>
            </a:r>
            <a:r>
              <a:rPr kumimoji="1" lang="zh-CN" altLang="zh-CN" sz="2800" b="1">
                <a:solidFill>
                  <a:schemeClr val="tx2"/>
                </a:solidFill>
                <a:latin typeface="Times New Roman" pitchFamily="18" charset="0"/>
              </a:rPr>
              <a:t>石英晶体正弦波振荡电路：振荡频率稳定</a:t>
            </a:r>
            <a:endParaRPr kumimoji="1" lang="zh-CN" altLang="en-US" sz="2800" b="1">
              <a:solidFill>
                <a:schemeClr val="tx2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857232"/>
            <a:ext cx="5761038" cy="406400"/>
          </a:xfrm>
          <a:noFill/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zh-CN" altLang="en-US" sz="3200" dirty="0">
                <a:latin typeface="华文行楷" pitchFamily="2" charset="-122"/>
                <a:ea typeface="华文行楷" pitchFamily="2" charset="-122"/>
              </a:rPr>
              <a:t>二、</a:t>
            </a:r>
            <a:r>
              <a:rPr lang="en-US" altLang="zh-CN" sz="2800" b="1" i="1" dirty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RC</a:t>
            </a:r>
            <a:r>
              <a:rPr lang="en-US" altLang="zh-CN" sz="3200" b="1" i="1" dirty="0">
                <a:ea typeface="隶书" pitchFamily="49" charset="-122"/>
              </a:rPr>
              <a:t> </a:t>
            </a:r>
            <a:r>
              <a:rPr lang="zh-CN" altLang="zh-CN" sz="3200" dirty="0">
                <a:latin typeface="华文行楷" pitchFamily="2" charset="-122"/>
                <a:ea typeface="华文行楷" pitchFamily="2" charset="-122"/>
              </a:rPr>
              <a:t>正弦波振荡电路</a:t>
            </a:r>
            <a:endParaRPr lang="zh-CN" altLang="en-US" sz="3200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90115" name="Text Box 3"/>
          <p:cNvSpPr txBox="1">
            <a:spLocks noChangeArrowheads="1"/>
          </p:cNvSpPr>
          <p:nvPr/>
        </p:nvSpPr>
        <p:spPr bwMode="auto">
          <a:xfrm>
            <a:off x="611188" y="1214422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>
                <a:solidFill>
                  <a:schemeClr val="tx2"/>
                </a:solidFill>
                <a:latin typeface="华文行楷" pitchFamily="2" charset="-122"/>
                <a:ea typeface="华文行楷" pitchFamily="2" charset="-122"/>
              </a:rPr>
              <a:t>1.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itchFamily="18" charset="0"/>
              </a:rPr>
              <a:t>  </a:t>
            </a:r>
            <a:r>
              <a:rPr kumimoji="1" lang="en-US" altLang="zh-CN" sz="2800" b="1" i="1">
                <a:solidFill>
                  <a:schemeClr val="tx2"/>
                </a:solidFill>
                <a:latin typeface="Times New Roman" pitchFamily="18" charset="0"/>
              </a:rPr>
              <a:t>RC</a:t>
            </a:r>
            <a:r>
              <a:rPr kumimoji="1" lang="zh-CN" altLang="zh-CN" sz="2800">
                <a:solidFill>
                  <a:schemeClr val="tx2"/>
                </a:solidFill>
                <a:latin typeface="Times New Roman" pitchFamily="18" charset="0"/>
                <a:ea typeface="华文行楷" pitchFamily="2" charset="-122"/>
              </a:rPr>
              <a:t>串并联选频网络</a:t>
            </a:r>
            <a:endParaRPr kumimoji="1" lang="zh-CN" altLang="en-US" sz="2800">
              <a:solidFill>
                <a:schemeClr val="tx2"/>
              </a:solidFill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2971800" y="1841484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低频段</a:t>
            </a:r>
          </a:p>
        </p:txBody>
      </p:sp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2971800" y="3975084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高频段</a:t>
            </a:r>
            <a:endParaRPr kumimoji="1" lang="zh-CN" altLang="en-US" sz="2400">
              <a:solidFill>
                <a:schemeClr val="tx2"/>
              </a:solidFill>
              <a:latin typeface="Times New Roman" pitchFamily="18" charset="0"/>
            </a:endParaRPr>
          </a:p>
        </p:txBody>
      </p:sp>
      <p:graphicFrame>
        <p:nvGraphicFramePr>
          <p:cNvPr id="90118" name="Object 6"/>
          <p:cNvGraphicFramePr>
            <a:graphicFrameLocks noChangeAspect="1"/>
          </p:cNvGraphicFramePr>
          <p:nvPr/>
        </p:nvGraphicFramePr>
        <p:xfrm>
          <a:off x="4427538" y="3446447"/>
          <a:ext cx="35052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4" name="Equation" r:id="rId3" imgW="1854000" imgH="279360" progId="Equation.3">
                  <p:embed/>
                </p:oleObj>
              </mc:Choice>
              <mc:Fallback>
                <p:oleObj name="Equation" r:id="rId3" imgW="1854000" imgH="279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446447"/>
                        <a:ext cx="3505200" cy="5270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990033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9" name="Object 7"/>
          <p:cNvGraphicFramePr>
            <a:graphicFrameLocks noChangeAspect="1"/>
          </p:cNvGraphicFramePr>
          <p:nvPr/>
        </p:nvGraphicFramePr>
        <p:xfrm>
          <a:off x="4427538" y="5846747"/>
          <a:ext cx="37242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5" name="Equation" r:id="rId5" imgW="1904760" imgH="279360" progId="Equation.3">
                  <p:embed/>
                </p:oleObj>
              </mc:Choice>
              <mc:Fallback>
                <p:oleObj name="Equation" r:id="rId5" imgW="1904760" imgH="2793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5846747"/>
                        <a:ext cx="3724275" cy="5445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990033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0" name="Object 8"/>
          <p:cNvGraphicFramePr>
            <a:graphicFrameLocks noChangeAspect="1"/>
          </p:cNvGraphicFramePr>
          <p:nvPr/>
        </p:nvGraphicFramePr>
        <p:xfrm>
          <a:off x="5943600" y="1828784"/>
          <a:ext cx="213360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6" name="VISIO" r:id="rId7" imgW="990000" imgH="586080" progId="Visio.Drawing.5">
                  <p:embed/>
                </p:oleObj>
              </mc:Choice>
              <mc:Fallback>
                <p:oleObj name="VISIO" r:id="rId7" imgW="990000" imgH="586080" progId="Visio.Drawing.5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828784"/>
                        <a:ext cx="2133600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1" name="Object 9"/>
          <p:cNvGraphicFramePr>
            <a:graphicFrameLocks noChangeAspect="1"/>
          </p:cNvGraphicFramePr>
          <p:nvPr/>
        </p:nvGraphicFramePr>
        <p:xfrm>
          <a:off x="6256338" y="4017947"/>
          <a:ext cx="1828800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7" name="VISIO" r:id="rId9" imgW="774000" imgH="721080" progId="Visio.Drawing.5">
                  <p:embed/>
                </p:oleObj>
              </mc:Choice>
              <mc:Fallback>
                <p:oleObj name="VISIO" r:id="rId9" imgW="774000" imgH="721080" progId="Visio.Drawing.5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6338" y="4017947"/>
                        <a:ext cx="1828800" cy="170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2" name="Text Box 10"/>
          <p:cNvSpPr txBox="1">
            <a:spLocks noChangeArrowheads="1"/>
          </p:cNvSpPr>
          <p:nvPr/>
        </p:nvSpPr>
        <p:spPr bwMode="auto">
          <a:xfrm>
            <a:off x="1116013" y="4886309"/>
            <a:ext cx="2438400" cy="1416050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b="1">
                <a:latin typeface="Times New Roman" pitchFamily="18" charset="0"/>
              </a:rPr>
              <a:t>   </a:t>
            </a:r>
            <a:r>
              <a:rPr kumimoji="1" lang="zh-CN" altLang="en-US" sz="2400" b="1">
                <a:latin typeface="Times New Roman" pitchFamily="18" charset="0"/>
              </a:rPr>
              <a:t>在频率从</a:t>
            </a:r>
            <a:r>
              <a:rPr kumimoji="1" lang="en-US" altLang="zh-CN" sz="2400" b="1">
                <a:latin typeface="Times New Roman" pitchFamily="18" charset="0"/>
              </a:rPr>
              <a:t>0</a:t>
            </a:r>
            <a:r>
              <a:rPr kumimoji="1" lang="zh-CN" altLang="en-US" sz="2400" b="1">
                <a:latin typeface="Times New Roman" pitchFamily="18" charset="0"/>
              </a:rPr>
              <a:t>～∞中必有一个频率</a:t>
            </a:r>
            <a:r>
              <a:rPr kumimoji="1" lang="en-US" altLang="zh-CN" sz="2400" b="1" i="1">
                <a:latin typeface="Times New Roman" pitchFamily="18" charset="0"/>
              </a:rPr>
              <a:t>f</a:t>
            </a:r>
            <a:r>
              <a:rPr kumimoji="1" lang="en-US" altLang="zh-CN" sz="2400" b="1" baseline="-25000">
                <a:latin typeface="Times New Roman" pitchFamily="18" charset="0"/>
              </a:rPr>
              <a:t>0</a:t>
            </a:r>
            <a:r>
              <a:rPr kumimoji="1" lang="zh-CN" altLang="en-US" sz="2400" b="1">
                <a:latin typeface="Times New Roman" pitchFamily="18" charset="0"/>
              </a:rPr>
              <a:t>，</a:t>
            </a:r>
            <a:r>
              <a:rPr kumimoji="1" lang="en-US" altLang="zh-CN" sz="2400" b="1" i="1">
                <a:latin typeface="Times New Roman" pitchFamily="18" charset="0"/>
              </a:rPr>
              <a:t>φ</a:t>
            </a:r>
            <a:r>
              <a:rPr kumimoji="1" lang="en-US" altLang="zh-CN" sz="2400" b="1" baseline="-25000">
                <a:latin typeface="Times New Roman" pitchFamily="18" charset="0"/>
              </a:rPr>
              <a:t>F</a:t>
            </a:r>
            <a:r>
              <a:rPr kumimoji="1" lang="zh-CN" altLang="en-US" sz="2400" b="1">
                <a:latin typeface="Times New Roman" pitchFamily="18" charset="0"/>
              </a:rPr>
              <a:t>＝</a:t>
            </a:r>
            <a:r>
              <a:rPr kumimoji="1" lang="en-US" altLang="zh-CN" sz="2400" b="1">
                <a:latin typeface="Times New Roman" pitchFamily="18" charset="0"/>
              </a:rPr>
              <a:t>0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º</a:t>
            </a:r>
            <a:r>
              <a:rPr kumimoji="1" lang="zh-CN" altLang="en-US" sz="2400" b="1">
                <a:latin typeface="Times New Roman" pitchFamily="18" charset="0"/>
              </a:rPr>
              <a:t>。</a:t>
            </a:r>
            <a:endParaRPr kumimoji="1" lang="zh-CN" altLang="en-US" sz="2400">
              <a:latin typeface="Times New Roman" pitchFamily="18" charset="0"/>
            </a:endParaRPr>
          </a:p>
        </p:txBody>
      </p:sp>
      <p:graphicFrame>
        <p:nvGraphicFramePr>
          <p:cNvPr id="90123" name="Object 11"/>
          <p:cNvGraphicFramePr>
            <a:graphicFrameLocks noChangeAspect="1"/>
          </p:cNvGraphicFramePr>
          <p:nvPr/>
        </p:nvGraphicFramePr>
        <p:xfrm>
          <a:off x="914400" y="1993884"/>
          <a:ext cx="2041525" cy="248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8" name="Photo Editor 照片" r:id="rId11" imgW="7287642" imgH="8888066" progId="MSPhotoEd.3">
                  <p:embed/>
                </p:oleObj>
              </mc:Choice>
              <mc:Fallback>
                <p:oleObj name="Photo Editor 照片" r:id="rId11" imgW="7287642" imgH="8888066" progId="MSPhotoEd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993884"/>
                        <a:ext cx="2041525" cy="248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4" name="Object 12"/>
          <p:cNvGraphicFramePr>
            <a:graphicFrameLocks noChangeAspect="1"/>
          </p:cNvGraphicFramePr>
          <p:nvPr/>
        </p:nvGraphicFramePr>
        <p:xfrm>
          <a:off x="4419600" y="1765284"/>
          <a:ext cx="1482725" cy="160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9" name="Photo Editor 照片" r:id="rId13" imgW="5495238" imgH="5952381" progId="MSPhotoEd.3">
                  <p:embed/>
                </p:oleObj>
              </mc:Choice>
              <mc:Fallback>
                <p:oleObj name="Photo Editor 照片" r:id="rId13" imgW="5495238" imgH="5952381" progId="MSPhotoEd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765284"/>
                        <a:ext cx="1482725" cy="160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5" name="Object 13"/>
          <p:cNvGraphicFramePr>
            <a:graphicFrameLocks noChangeAspect="1"/>
          </p:cNvGraphicFramePr>
          <p:nvPr/>
        </p:nvGraphicFramePr>
        <p:xfrm>
          <a:off x="4427538" y="4094147"/>
          <a:ext cx="1487487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90" name="Photo Editor 照片" r:id="rId15" imgW="5458587" imgH="6028571" progId="MSPhotoEd.3">
                  <p:embed/>
                </p:oleObj>
              </mc:Choice>
              <mc:Fallback>
                <p:oleObj name="Photo Editor 照片" r:id="rId15" imgW="5458587" imgH="6028571" progId="MSPhotoEd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094147"/>
                        <a:ext cx="1487487" cy="164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0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autoUpdateAnimBg="0"/>
      <p:bldP spid="90116" grpId="0" build="p" autoUpdateAnimBg="0"/>
      <p:bldP spid="90117" grpId="0" build="p" autoUpdateAnimBg="0"/>
      <p:bldP spid="90122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Dz080104"/>
          <p:cNvPicPr>
            <a:picLocks noChangeAspect="1" noChangeArrowheads="1"/>
          </p:cNvPicPr>
          <p:nvPr/>
        </p:nvPicPr>
        <p:blipFill>
          <a:blip r:embed="rId3" cstate="print"/>
          <a:srcRect t="13715" r="67143" b="20000"/>
          <a:stretch>
            <a:fillRect/>
          </a:stretch>
        </p:blipFill>
        <p:spPr bwMode="auto">
          <a:xfrm>
            <a:off x="728663" y="1717675"/>
            <a:ext cx="1933575" cy="2438400"/>
          </a:xfrm>
          <a:prstGeom prst="rect">
            <a:avLst/>
          </a:prstGeom>
          <a:noFill/>
        </p:spPr>
      </p:pic>
      <p:graphicFrame>
        <p:nvGraphicFramePr>
          <p:cNvPr id="91139" name="Object 3"/>
          <p:cNvGraphicFramePr>
            <a:graphicFrameLocks noChangeAspect="1"/>
          </p:cNvGraphicFramePr>
          <p:nvPr/>
        </p:nvGraphicFramePr>
        <p:xfrm>
          <a:off x="2786063" y="1443038"/>
          <a:ext cx="3730625" cy="150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2" name="Equation" r:id="rId4" imgW="2019240" imgH="812520" progId="Equation.3">
                  <p:embed/>
                </p:oleObj>
              </mc:Choice>
              <mc:Fallback>
                <p:oleObj name="Equation" r:id="rId4" imgW="2019240" imgH="8125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1443038"/>
                        <a:ext cx="3730625" cy="1503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2786063" y="3013075"/>
          <a:ext cx="32988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3" name="Equation" r:id="rId6" imgW="1701720" imgH="583920" progId="Equation.3">
                  <p:embed/>
                </p:oleObj>
              </mc:Choice>
              <mc:Fallback>
                <p:oleObj name="Equation" r:id="rId6" imgW="1701720" imgH="58392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3013075"/>
                        <a:ext cx="3298825" cy="1133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141" name="Picture 5" descr="Dz08010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659563" y="1412875"/>
            <a:ext cx="2166937" cy="4495800"/>
          </a:xfrm>
          <a:prstGeom prst="rect">
            <a:avLst/>
          </a:prstGeom>
          <a:noFill/>
        </p:spPr>
      </p:pic>
      <p:sp>
        <p:nvSpPr>
          <p:cNvPr id="91142" name="Rectangle 6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5029200" cy="609600"/>
          </a:xfrm>
        </p:spPr>
        <p:txBody>
          <a:bodyPr/>
          <a:lstStyle/>
          <a:p>
            <a:pPr algn="l"/>
            <a:r>
              <a:rPr lang="en-US" altLang="zh-CN" sz="2800" b="1" i="1" dirty="0">
                <a:latin typeface="Times New Roman" pitchFamily="18" charset="0"/>
                <a:cs typeface="Times New Roman" pitchFamily="18" charset="0"/>
              </a:rPr>
              <a:t>RC</a:t>
            </a:r>
            <a:r>
              <a:rPr lang="zh-CN" altLang="zh-CN" sz="2800" dirty="0">
                <a:ea typeface="华文行楷" pitchFamily="2" charset="-122"/>
              </a:rPr>
              <a:t>串并联选频网络的频率响应</a:t>
            </a:r>
            <a:endParaRPr lang="zh-CN" altLang="en-US" sz="1800" dirty="0">
              <a:ea typeface="华文行楷" pitchFamily="2" charset="-122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881063" y="5527675"/>
            <a:ext cx="6324600" cy="533400"/>
            <a:chOff x="528" y="3360"/>
            <a:chExt cx="3984" cy="336"/>
          </a:xfrm>
        </p:grpSpPr>
        <p:sp>
          <p:nvSpPr>
            <p:cNvPr id="91144" name="Text Box 8"/>
            <p:cNvSpPr txBox="1">
              <a:spLocks noChangeArrowheads="1"/>
            </p:cNvSpPr>
            <p:nvPr/>
          </p:nvSpPr>
          <p:spPr bwMode="auto">
            <a:xfrm>
              <a:off x="528" y="3360"/>
              <a:ext cx="39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当 </a:t>
              </a:r>
              <a:r>
                <a:rPr kumimoji="1" lang="en-US" altLang="zh-CN" sz="2400" b="1" i="1">
                  <a:latin typeface="Times New Roman" pitchFamily="18" charset="0"/>
                </a:rPr>
                <a:t>f</a:t>
              </a:r>
              <a:r>
                <a:rPr kumimoji="1" lang="en-US" altLang="zh-CN" sz="2400" b="1">
                  <a:latin typeface="Times New Roman" pitchFamily="18" charset="0"/>
                </a:rPr>
                <a:t>=</a:t>
              </a:r>
              <a:r>
                <a:rPr kumimoji="1" lang="en-US" altLang="zh-CN" sz="2400" b="1" i="1">
                  <a:latin typeface="Times New Roman" pitchFamily="18" charset="0"/>
                </a:rPr>
                <a:t>f</a:t>
              </a:r>
              <a:r>
                <a:rPr kumimoji="1" lang="en-US" altLang="zh-CN" sz="2400" b="1" baseline="-25000">
                  <a:latin typeface="Times New Roman" pitchFamily="18" charset="0"/>
                </a:rPr>
                <a:t>0</a:t>
              </a:r>
              <a:r>
                <a:rPr kumimoji="1" lang="zh-CN" altLang="en-US" sz="2400" b="1">
                  <a:latin typeface="Times New Roman" pitchFamily="18" charset="0"/>
                </a:rPr>
                <a:t>时，不但</a:t>
              </a: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φ</a:t>
              </a:r>
              <a:r>
                <a:rPr kumimoji="1" lang="en-US" altLang="zh-CN" sz="2400" b="1">
                  <a:latin typeface="Times New Roman" pitchFamily="18" charset="0"/>
                  <a:cs typeface="Times New Roman" pitchFamily="18" charset="0"/>
                </a:rPr>
                <a:t>=0</a:t>
              </a:r>
              <a:r>
                <a:rPr kumimoji="1" lang="zh-CN" altLang="en-US" sz="2400" b="1">
                  <a:latin typeface="Times New Roman" pitchFamily="18" charset="0"/>
                </a:rPr>
                <a:t>，且      最大，为</a:t>
              </a:r>
              <a:r>
                <a:rPr kumimoji="1" lang="en-US" altLang="zh-CN" sz="2400" b="1">
                  <a:latin typeface="Times New Roman" pitchFamily="18" charset="0"/>
                </a:rPr>
                <a:t>1/3</a:t>
              </a:r>
              <a:r>
                <a:rPr kumimoji="1" lang="zh-CN" altLang="en-US" sz="2400" b="1">
                  <a:latin typeface="Times New Roman" pitchFamily="18" charset="0"/>
                </a:rPr>
                <a:t>。</a:t>
              </a:r>
            </a:p>
          </p:txBody>
        </p:sp>
        <p:graphicFrame>
          <p:nvGraphicFramePr>
            <p:cNvPr id="91145" name="Object 9"/>
            <p:cNvGraphicFramePr>
              <a:graphicFrameLocks noChangeAspect="1"/>
            </p:cNvGraphicFramePr>
            <p:nvPr/>
          </p:nvGraphicFramePr>
          <p:xfrm>
            <a:off x="2640" y="3360"/>
            <a:ext cx="24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804" name="Equation" r:id="rId9" imgW="203040" imgH="279360" progId="Equation.3">
                    <p:embed/>
                  </p:oleObj>
                </mc:Choice>
                <mc:Fallback>
                  <p:oleObj name="Equation" r:id="rId9" imgW="203040" imgH="27936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3360"/>
                          <a:ext cx="244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1146" name="Object 10"/>
          <p:cNvGraphicFramePr>
            <a:graphicFrameLocks noChangeAspect="1"/>
          </p:cNvGraphicFramePr>
          <p:nvPr/>
        </p:nvGraphicFramePr>
        <p:xfrm>
          <a:off x="2100263" y="4232275"/>
          <a:ext cx="419100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5" name="Equation" r:id="rId11" imgW="2298600" imgH="622080" progId="Equation.3">
                  <p:embed/>
                </p:oleObj>
              </mc:Choice>
              <mc:Fallback>
                <p:oleObj name="Equation" r:id="rId11" imgW="2298600" imgH="622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263" y="4232275"/>
                        <a:ext cx="4191000" cy="113347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62" name="Object 2"/>
          <p:cNvGraphicFramePr>
            <a:graphicFrameLocks noChangeAspect="1"/>
          </p:cNvGraphicFramePr>
          <p:nvPr/>
        </p:nvGraphicFramePr>
        <p:xfrm>
          <a:off x="611188" y="1484313"/>
          <a:ext cx="3657600" cy="263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0" name="Photo Editor 照片" r:id="rId3" imgW="10790476" imgH="7914286" progId="MSPhotoEd.3">
                  <p:embed/>
                </p:oleObj>
              </mc:Choice>
              <mc:Fallback>
                <p:oleObj name="Photo Editor 照片" r:id="rId3" imgW="10790476" imgH="7914286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4347" t="-2963" r="-4347" b="-3703"/>
                      <a:stretch>
                        <a:fillRect/>
                      </a:stretch>
                    </p:blipFill>
                    <p:spPr bwMode="auto">
                      <a:xfrm>
                        <a:off x="611188" y="1484313"/>
                        <a:ext cx="3657600" cy="26336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3" name="AutoShape 3"/>
          <p:cNvSpPr>
            <a:spLocks/>
          </p:cNvSpPr>
          <p:nvPr/>
        </p:nvSpPr>
        <p:spPr bwMode="auto">
          <a:xfrm>
            <a:off x="4421188" y="2627313"/>
            <a:ext cx="4468812" cy="1571625"/>
          </a:xfrm>
          <a:prstGeom prst="borderCallout1">
            <a:avLst>
              <a:gd name="adj1" fmla="val 7273"/>
              <a:gd name="adj2" fmla="val -1704"/>
              <a:gd name="adj3" fmla="val -21111"/>
              <a:gd name="adj4" fmla="val -42130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itchFamily="18" charset="0"/>
              </a:rPr>
              <a:t>1)</a:t>
            </a:r>
            <a:r>
              <a:rPr kumimoji="1" lang="zh-CN" altLang="en-US" sz="2400" b="1">
                <a:latin typeface="Times New Roman" pitchFamily="18" charset="0"/>
              </a:rPr>
              <a:t>是否可用共射放大电路？</a:t>
            </a:r>
          </a:p>
          <a:p>
            <a:r>
              <a:rPr kumimoji="1" lang="en-US" altLang="zh-CN" sz="2400" b="1">
                <a:latin typeface="Times New Roman" pitchFamily="18" charset="0"/>
              </a:rPr>
              <a:t>2)</a:t>
            </a:r>
            <a:r>
              <a:rPr kumimoji="1" lang="zh-CN" altLang="en-US" sz="2400" b="1">
                <a:latin typeface="Times New Roman" pitchFamily="18" charset="0"/>
              </a:rPr>
              <a:t>是否可用共集放大电路？</a:t>
            </a:r>
          </a:p>
          <a:p>
            <a:r>
              <a:rPr kumimoji="1" lang="en-US" altLang="zh-CN" sz="2400" b="1">
                <a:latin typeface="Times New Roman" pitchFamily="18" charset="0"/>
              </a:rPr>
              <a:t>3)</a:t>
            </a:r>
            <a:r>
              <a:rPr kumimoji="1" lang="zh-CN" altLang="en-US" sz="2400" b="1">
                <a:latin typeface="Times New Roman" pitchFamily="18" charset="0"/>
              </a:rPr>
              <a:t>是否可用共基放大电路？</a:t>
            </a:r>
          </a:p>
          <a:p>
            <a:r>
              <a:rPr kumimoji="1" lang="en-US" altLang="zh-CN" sz="2400" b="1">
                <a:latin typeface="Times New Roman" pitchFamily="18" charset="0"/>
              </a:rPr>
              <a:t>4)</a:t>
            </a:r>
            <a:r>
              <a:rPr kumimoji="1" lang="zh-CN" altLang="en-US" sz="2400" b="1">
                <a:latin typeface="Times New Roman" pitchFamily="18" charset="0"/>
              </a:rPr>
              <a:t>是否可用两级共射放大电路？</a:t>
            </a:r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836613"/>
            <a:ext cx="3810000" cy="533400"/>
          </a:xfrm>
        </p:spPr>
        <p:txBody>
          <a:bodyPr/>
          <a:lstStyle/>
          <a:p>
            <a:pPr algn="l"/>
            <a:r>
              <a:rPr lang="en-US" altLang="zh-CN" sz="2800">
                <a:latin typeface="华文行楷" pitchFamily="2" charset="-122"/>
                <a:ea typeface="华文行楷" pitchFamily="2" charset="-122"/>
              </a:rPr>
              <a:t>2. </a:t>
            </a:r>
            <a:r>
              <a:rPr lang="zh-CN" altLang="en-US" sz="2800">
                <a:latin typeface="华文行楷" pitchFamily="2" charset="-122"/>
                <a:ea typeface="华文行楷" pitchFamily="2" charset="-122"/>
              </a:rPr>
              <a:t>电路组成</a:t>
            </a:r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534988" y="5446713"/>
            <a:ext cx="8305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Times New Roman" pitchFamily="18" charset="0"/>
              </a:rPr>
              <a:t>    </a:t>
            </a:r>
            <a:r>
              <a:rPr kumimoji="1" lang="en-US" altLang="zh-CN" sz="2400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应</a:t>
            </a:r>
            <a:r>
              <a:rPr kumimoji="1" lang="zh-CN" altLang="en-US" sz="2400" b="1" dirty="0">
                <a:latin typeface="Times New Roman" pitchFamily="18" charset="0"/>
              </a:rPr>
              <a:t>为</a:t>
            </a:r>
            <a:r>
              <a:rPr kumimoji="1" lang="en-US" altLang="zh-CN" sz="2400" b="1" i="1" dirty="0">
                <a:latin typeface="Times New Roman" pitchFamily="18" charset="0"/>
              </a:rPr>
              <a:t>RC </a:t>
            </a:r>
            <a:r>
              <a:rPr kumimoji="1" lang="zh-CN" altLang="en-US" sz="2400" b="1" dirty="0">
                <a:latin typeface="Times New Roman" pitchFamily="18" charset="0"/>
              </a:rPr>
              <a:t>串并联网路配一个电压放大倍数略大于</a:t>
            </a:r>
            <a:r>
              <a:rPr kumimoji="1" lang="en-US" altLang="zh-CN" sz="2400" b="1" dirty="0">
                <a:latin typeface="Times New Roman" pitchFamily="18" charset="0"/>
              </a:rPr>
              <a:t>3</a:t>
            </a:r>
            <a:r>
              <a:rPr kumimoji="1" lang="zh-CN" altLang="en-US" sz="2400" b="1" dirty="0">
                <a:latin typeface="Times New Roman" pitchFamily="18" charset="0"/>
              </a:rPr>
              <a:t>、输入电阻趋于无穷大、输出电阻趋于</a:t>
            </a:r>
            <a:r>
              <a:rPr kumimoji="1" lang="en-US" altLang="zh-CN" sz="2400" b="1" dirty="0">
                <a:latin typeface="Times New Roman" pitchFamily="18" charset="0"/>
              </a:rPr>
              <a:t>0</a:t>
            </a:r>
            <a:r>
              <a:rPr kumimoji="1" lang="zh-CN" altLang="en-US" sz="2400" b="1" dirty="0">
                <a:latin typeface="Times New Roman" pitchFamily="18" charset="0"/>
              </a:rPr>
              <a:t>的放大电路。</a:t>
            </a:r>
          </a:p>
        </p:txBody>
      </p:sp>
      <p:sp>
        <p:nvSpPr>
          <p:cNvPr id="92166" name="AutoShape 6"/>
          <p:cNvSpPr>
            <a:spLocks/>
          </p:cNvSpPr>
          <p:nvPr/>
        </p:nvSpPr>
        <p:spPr bwMode="auto">
          <a:xfrm>
            <a:off x="5487988" y="1331913"/>
            <a:ext cx="2133600" cy="457200"/>
          </a:xfrm>
          <a:prstGeom prst="borderCallout1">
            <a:avLst>
              <a:gd name="adj1" fmla="val 25000"/>
              <a:gd name="adj2" fmla="val -3569"/>
              <a:gd name="adj3" fmla="val 304861"/>
              <a:gd name="adj4" fmla="val -35940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itchFamily="18" charset="0"/>
              </a:rPr>
              <a:t>不符合相位条件</a:t>
            </a:r>
          </a:p>
        </p:txBody>
      </p:sp>
      <p:sp>
        <p:nvSpPr>
          <p:cNvPr id="92167" name="AutoShape 7"/>
          <p:cNvSpPr>
            <a:spLocks/>
          </p:cNvSpPr>
          <p:nvPr/>
        </p:nvSpPr>
        <p:spPr bwMode="auto">
          <a:xfrm>
            <a:off x="5524500" y="1941513"/>
            <a:ext cx="2173288" cy="457200"/>
          </a:xfrm>
          <a:prstGeom prst="borderCallout1">
            <a:avLst>
              <a:gd name="adj1" fmla="val 25000"/>
              <a:gd name="adj2" fmla="val -3505"/>
              <a:gd name="adj3" fmla="val 272222"/>
              <a:gd name="adj4" fmla="val -32944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itchFamily="18" charset="0"/>
              </a:rPr>
              <a:t>不符合幅值条件</a:t>
            </a:r>
          </a:p>
        </p:txBody>
      </p:sp>
      <p:sp>
        <p:nvSpPr>
          <p:cNvPr id="92168" name="AutoShape 8"/>
          <p:cNvSpPr>
            <a:spLocks/>
          </p:cNvSpPr>
          <p:nvPr/>
        </p:nvSpPr>
        <p:spPr bwMode="auto">
          <a:xfrm>
            <a:off x="1601788" y="4330700"/>
            <a:ext cx="2398712" cy="735013"/>
          </a:xfrm>
          <a:prstGeom prst="borderCallout1">
            <a:avLst>
              <a:gd name="adj1" fmla="val 15551"/>
              <a:gd name="adj2" fmla="val 103176"/>
              <a:gd name="adj3" fmla="val -98921"/>
              <a:gd name="adj4" fmla="val 119523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itchFamily="18" charset="0"/>
              </a:rPr>
              <a:t>输入电阻小、输出电阻大，影响</a:t>
            </a:r>
            <a:r>
              <a:rPr kumimoji="1" lang="en-US" altLang="zh-CN" sz="2000" b="1" i="1">
                <a:latin typeface="Times New Roman" pitchFamily="18" charset="0"/>
              </a:rPr>
              <a:t>f</a:t>
            </a:r>
            <a:r>
              <a:rPr kumimoji="1" lang="en-US" altLang="zh-CN" sz="2000" b="1" baseline="-25000">
                <a:latin typeface="Times New Roman" pitchFamily="18" charset="0"/>
              </a:rPr>
              <a:t>0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92169" name="AutoShape 9"/>
          <p:cNvSpPr>
            <a:spLocks/>
          </p:cNvSpPr>
          <p:nvPr/>
        </p:nvSpPr>
        <p:spPr bwMode="auto">
          <a:xfrm>
            <a:off x="4954588" y="4303713"/>
            <a:ext cx="3657600" cy="1119187"/>
          </a:xfrm>
          <a:prstGeom prst="borderCallout1">
            <a:avLst>
              <a:gd name="adj1" fmla="val 10213"/>
              <a:gd name="adj2" fmla="val -2083"/>
              <a:gd name="adj3" fmla="val -11491"/>
              <a:gd name="adj4" fmla="val -7727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en-US" altLang="zh-CN" sz="2400" b="1">
                <a:latin typeface="Times New Roman" pitchFamily="18" charset="0"/>
              </a:rPr>
              <a:t>   </a:t>
            </a:r>
            <a:r>
              <a:rPr kumimoji="1" lang="zh-CN" altLang="en-US" sz="2000" b="1">
                <a:latin typeface="Times New Roman" pitchFamily="18" charset="0"/>
              </a:rPr>
              <a:t>可引入电压串联负反馈，使电压放大倍数大于</a:t>
            </a:r>
            <a:r>
              <a:rPr kumimoji="1" lang="en-US" altLang="zh-CN" sz="2000" b="1">
                <a:latin typeface="Times New Roman" pitchFamily="18" charset="0"/>
              </a:rPr>
              <a:t>3</a:t>
            </a:r>
            <a:r>
              <a:rPr kumimoji="1" lang="zh-CN" altLang="en-US" sz="2000" b="1">
                <a:latin typeface="Times New Roman" pitchFamily="18" charset="0"/>
              </a:rPr>
              <a:t>，且</a:t>
            </a:r>
            <a:r>
              <a:rPr kumimoji="1" lang="en-US" altLang="zh-CN" sz="2000" b="1" i="1">
                <a:latin typeface="Times New Roman" pitchFamily="18" charset="0"/>
              </a:rPr>
              <a:t>R</a:t>
            </a:r>
            <a:r>
              <a:rPr kumimoji="1" lang="en-US" altLang="zh-CN" sz="2000" b="1" baseline="-25000">
                <a:latin typeface="Times New Roman" pitchFamily="18" charset="0"/>
              </a:rPr>
              <a:t>i</a:t>
            </a:r>
            <a:r>
              <a:rPr kumimoji="1" lang="zh-CN" altLang="en-US" sz="2000" b="1">
                <a:latin typeface="Times New Roman" pitchFamily="18" charset="0"/>
              </a:rPr>
              <a:t>大、</a:t>
            </a:r>
            <a:r>
              <a:rPr kumimoji="1" lang="en-US" altLang="zh-CN" sz="2000" b="1" i="1">
                <a:latin typeface="Times New Roman" pitchFamily="18" charset="0"/>
              </a:rPr>
              <a:t>R</a:t>
            </a:r>
            <a:r>
              <a:rPr kumimoji="1" lang="en-US" altLang="zh-CN" sz="2000" b="1" baseline="-25000">
                <a:latin typeface="Times New Roman" pitchFamily="18" charset="0"/>
              </a:rPr>
              <a:t>o</a:t>
            </a:r>
            <a:r>
              <a:rPr kumimoji="1" lang="zh-CN" altLang="en-US" sz="2000" b="1">
                <a:latin typeface="Times New Roman" pitchFamily="18" charset="0"/>
              </a:rPr>
              <a:t>小，对</a:t>
            </a:r>
            <a:r>
              <a:rPr kumimoji="1" lang="en-US" altLang="zh-CN" sz="2000" b="1" i="1">
                <a:latin typeface="Times New Roman" pitchFamily="18" charset="0"/>
              </a:rPr>
              <a:t>f</a:t>
            </a:r>
            <a:r>
              <a:rPr kumimoji="1" lang="en-US" altLang="zh-CN" sz="2000" b="1" baseline="-25000">
                <a:latin typeface="Times New Roman" pitchFamily="18" charset="0"/>
              </a:rPr>
              <a:t>0</a:t>
            </a:r>
            <a:r>
              <a:rPr kumimoji="1" lang="zh-CN" altLang="en-US" sz="2000" b="1">
                <a:latin typeface="Times New Roman" pitchFamily="18" charset="0"/>
              </a:rPr>
              <a:t>影响小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animBg="1" autoUpdateAnimBg="0"/>
      <p:bldP spid="92165" grpId="0" build="p" autoUpdateAnimBg="0"/>
      <p:bldP spid="92166" grpId="0" animBg="1" autoUpdateAnimBg="0"/>
      <p:bldP spid="92167" grpId="0" animBg="1" autoUpdateAnimBg="0"/>
      <p:bldP spid="92168" grpId="0" animBg="1" autoUpdateAnimBg="0"/>
      <p:bldP spid="92169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7620000" cy="533400"/>
          </a:xfrm>
          <a:noFill/>
        </p:spPr>
        <p:txBody>
          <a:bodyPr/>
          <a:lstStyle/>
          <a:p>
            <a:pPr algn="l"/>
            <a:r>
              <a:rPr lang="en-US" altLang="zh-CN" sz="2800" b="1" dirty="0">
                <a:latin typeface="华文行楷" pitchFamily="2" charset="-122"/>
                <a:ea typeface="华文行楷" pitchFamily="2" charset="-122"/>
              </a:rPr>
              <a:t>3.</a:t>
            </a:r>
            <a:r>
              <a:rPr lang="en-US" altLang="zh-CN" sz="2800" b="1" dirty="0">
                <a:latin typeface="宋体" charset="-122"/>
              </a:rPr>
              <a:t> </a:t>
            </a:r>
            <a:r>
              <a:rPr lang="en-US" altLang="zh-CN" sz="2800" b="1" i="1" dirty="0">
                <a:latin typeface="Times New Roman" pitchFamily="18" charset="0"/>
                <a:cs typeface="Times New Roman" pitchFamily="18" charset="0"/>
              </a:rPr>
              <a:t>RC</a:t>
            </a:r>
            <a:r>
              <a:rPr lang="en-US" altLang="zh-CN" sz="2800" b="1" i="1" dirty="0"/>
              <a:t> </a:t>
            </a:r>
            <a:r>
              <a:rPr lang="zh-CN" altLang="en-US" sz="2800" dirty="0">
                <a:latin typeface="华文行楷" pitchFamily="2" charset="-122"/>
                <a:ea typeface="华文行楷" pitchFamily="2" charset="-122"/>
              </a:rPr>
              <a:t>桥式正弦波振荡电路（文氏桥振荡器）</a:t>
            </a:r>
          </a:p>
        </p:txBody>
      </p:sp>
      <p:pic>
        <p:nvPicPr>
          <p:cNvPr id="93187" name="Picture 3" descr="Dz080107"/>
          <p:cNvPicPr>
            <a:picLocks noChangeAspect="1" noChangeArrowheads="1"/>
          </p:cNvPicPr>
          <p:nvPr/>
        </p:nvPicPr>
        <p:blipFill>
          <a:blip r:embed="rId3" cstate="print"/>
          <a:srcRect t="5539" r="43939" b="5827"/>
          <a:stretch>
            <a:fillRect/>
          </a:stretch>
        </p:blipFill>
        <p:spPr bwMode="auto">
          <a:xfrm>
            <a:off x="703263" y="2217738"/>
            <a:ext cx="2819400" cy="2438400"/>
          </a:xfrm>
          <a:prstGeom prst="rect">
            <a:avLst/>
          </a:prstGeom>
          <a:noFill/>
        </p:spPr>
      </p:pic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550863" y="1531938"/>
            <a:ext cx="51816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用同相比例运算电路作放大电路。</a:t>
            </a:r>
          </a:p>
        </p:txBody>
      </p:sp>
      <p:pic>
        <p:nvPicPr>
          <p:cNvPr id="93189" name="Picture 5" descr="Dz080107"/>
          <p:cNvPicPr>
            <a:picLocks noChangeAspect="1" noChangeArrowheads="1"/>
          </p:cNvPicPr>
          <p:nvPr/>
        </p:nvPicPr>
        <p:blipFill>
          <a:blip r:embed="rId4" cstate="print"/>
          <a:srcRect l="63637" b="16907"/>
          <a:stretch>
            <a:fillRect/>
          </a:stretch>
        </p:blipFill>
        <p:spPr bwMode="auto">
          <a:xfrm>
            <a:off x="3446463" y="2217738"/>
            <a:ext cx="1949450" cy="2438400"/>
          </a:xfrm>
          <a:prstGeom prst="rect">
            <a:avLst/>
          </a:prstGeom>
          <a:noFill/>
        </p:spPr>
      </p:pic>
      <p:sp>
        <p:nvSpPr>
          <p:cNvPr id="93190" name="Text Box 6"/>
          <p:cNvSpPr txBox="1">
            <a:spLocks noChangeArrowheads="1"/>
          </p:cNvSpPr>
          <p:nvPr/>
        </p:nvSpPr>
        <p:spPr bwMode="auto">
          <a:xfrm>
            <a:off x="1008063" y="5037138"/>
            <a:ext cx="51657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因同相比例运算电路有非常好的线性度，故 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itchFamily="18" charset="0"/>
              </a:rPr>
              <a:t>R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或 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itchFamily="18" charset="0"/>
              </a:rPr>
              <a:t>R</a:t>
            </a:r>
            <a:r>
              <a:rPr kumimoji="1" lang="en-US" altLang="zh-CN" sz="2400" b="1" baseline="-25000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用热敏电阻，或加二极管作为非线性环节。</a:t>
            </a:r>
          </a:p>
        </p:txBody>
      </p:sp>
      <p:sp>
        <p:nvSpPr>
          <p:cNvPr id="93191" name="Text Box 7"/>
          <p:cNvSpPr txBox="1">
            <a:spLocks noChangeArrowheads="1"/>
          </p:cNvSpPr>
          <p:nvPr/>
        </p:nvSpPr>
        <p:spPr bwMode="auto">
          <a:xfrm>
            <a:off x="6342063" y="5341938"/>
            <a:ext cx="1752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>
                <a:solidFill>
                  <a:srgbClr val="A50021"/>
                </a:solidFill>
                <a:latin typeface="Times New Roman" pitchFamily="18" charset="0"/>
              </a:rPr>
              <a:t>文氏桥振荡器的特点？</a:t>
            </a:r>
          </a:p>
        </p:txBody>
      </p:sp>
      <p:graphicFrame>
        <p:nvGraphicFramePr>
          <p:cNvPr id="93192" name="Object 8"/>
          <p:cNvGraphicFramePr>
            <a:graphicFrameLocks noChangeAspect="1"/>
          </p:cNvGraphicFramePr>
          <p:nvPr/>
        </p:nvGraphicFramePr>
        <p:xfrm>
          <a:off x="5580063" y="1989138"/>
          <a:ext cx="3124200" cy="289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6" name="Photo Editor 照片" r:id="rId5" imgW="12466667" imgH="11552381" progId="MSPhotoEd.3">
                  <p:embed/>
                </p:oleObj>
              </mc:Choice>
              <mc:Fallback>
                <p:oleObj name="Photo Editor 照片" r:id="rId5" imgW="12466667" imgH="11552381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989138"/>
                        <a:ext cx="3124200" cy="289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3" name="Object 9"/>
          <p:cNvGraphicFramePr>
            <a:graphicFrameLocks noChangeAspect="1"/>
          </p:cNvGraphicFramePr>
          <p:nvPr/>
        </p:nvGraphicFramePr>
        <p:xfrm>
          <a:off x="2303463" y="4198938"/>
          <a:ext cx="99060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7" name="Equation" r:id="rId7" imgW="558720" imgH="215640" progId="Equation.3">
                  <p:embed/>
                </p:oleObj>
              </mc:Choice>
              <mc:Fallback>
                <p:oleObj name="Equation" r:id="rId7" imgW="558720" imgH="215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463" y="4198938"/>
                        <a:ext cx="990600" cy="382587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4" name="Text Box 10"/>
          <p:cNvSpPr txBox="1">
            <a:spLocks noChangeArrowheads="1"/>
          </p:cNvSpPr>
          <p:nvPr/>
        </p:nvSpPr>
        <p:spPr bwMode="auto">
          <a:xfrm>
            <a:off x="827088" y="4940300"/>
            <a:ext cx="7459688" cy="156966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400" b="1" dirty="0"/>
              <a:t>     </a:t>
            </a:r>
            <a:r>
              <a:rPr lang="zh-CN" altLang="en-US" sz="2400" b="1" dirty="0"/>
              <a:t>以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</a:rPr>
              <a:t>RC</a:t>
            </a:r>
            <a:r>
              <a:rPr lang="zh-CN" altLang="en-US" sz="2400" b="1" dirty="0"/>
              <a:t>串并联网络为选频网络和正反馈网络、并引入电压串联负反馈，两个网络构成桥路，一对顶点作为输出电压，一对顶点作为放大电路的净输入电压，就构成</a:t>
            </a:r>
            <a:r>
              <a:rPr lang="zh-CN" altLang="en-US" sz="2400" b="1" dirty="0">
                <a:solidFill>
                  <a:srgbClr val="C00000"/>
                </a:solidFill>
              </a:rPr>
              <a:t>文氏桥振荡器</a:t>
            </a:r>
            <a:r>
              <a:rPr lang="zh-CN" altLang="en-US" sz="2400" b="1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3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9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3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3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8" grpId="0" build="p" autoUpdateAnimBg="0"/>
      <p:bldP spid="93190" grpId="0" build="p" autoUpdateAnimBg="0"/>
      <p:bldP spid="93191" grpId="0" autoUpdateAnimBg="0"/>
      <p:bldP spid="9319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4572000" cy="533400"/>
          </a:xfrm>
          <a:noFill/>
        </p:spPr>
        <p:txBody>
          <a:bodyPr/>
          <a:lstStyle/>
          <a:p>
            <a:pPr algn="l"/>
            <a:r>
              <a:rPr lang="zh-CN" altLang="en-US" sz="2800">
                <a:latin typeface="华文行楷" pitchFamily="2" charset="-122"/>
                <a:ea typeface="华文行楷" pitchFamily="2" charset="-122"/>
              </a:rPr>
              <a:t>频率可调的文氏桥振荡器</a:t>
            </a:r>
          </a:p>
        </p:txBody>
      </p:sp>
      <p:sp>
        <p:nvSpPr>
          <p:cNvPr id="94211" name="Text Box 3"/>
          <p:cNvSpPr txBox="1">
            <a:spLocks noChangeArrowheads="1"/>
          </p:cNvSpPr>
          <p:nvPr/>
        </p:nvSpPr>
        <p:spPr bwMode="auto">
          <a:xfrm>
            <a:off x="4648200" y="2209800"/>
            <a:ext cx="3886200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   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改变电容以粗调，改变电位器滑动端以微调。</a:t>
            </a:r>
          </a:p>
        </p:txBody>
      </p:sp>
      <p:graphicFrame>
        <p:nvGraphicFramePr>
          <p:cNvPr id="94212" name="Object 4"/>
          <p:cNvGraphicFramePr>
            <a:graphicFrameLocks noChangeAspect="1"/>
          </p:cNvGraphicFramePr>
          <p:nvPr/>
        </p:nvGraphicFramePr>
        <p:xfrm>
          <a:off x="1908175" y="1676400"/>
          <a:ext cx="18573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0" name="Photo Editor 照片" r:id="rId3" imgW="11019048" imgH="9247619" progId="MSPhotoEd.3">
                  <p:embed/>
                </p:oleObj>
              </mc:Choice>
              <mc:Fallback>
                <p:oleObj name="Photo Editor 照片" r:id="rId3" imgW="11019048" imgH="9247619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408" t="6891" r="12219" b="78131"/>
                      <a:stretch>
                        <a:fillRect/>
                      </a:stretch>
                    </p:blipFill>
                    <p:spPr bwMode="auto">
                      <a:xfrm>
                        <a:off x="1908175" y="1676400"/>
                        <a:ext cx="185737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4572000" y="3352800"/>
            <a:ext cx="3886200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   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加稳压管可以限制输出电压的峰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峰值。</a:t>
            </a:r>
            <a:endParaRPr kumimoji="1" lang="zh-CN" altLang="en-US" sz="2400">
              <a:solidFill>
                <a:schemeClr val="tx2"/>
              </a:solidFill>
              <a:latin typeface="Times New Roman" pitchFamily="18" charset="0"/>
            </a:endParaRPr>
          </a:p>
        </p:txBody>
      </p:sp>
      <p:graphicFrame>
        <p:nvGraphicFramePr>
          <p:cNvPr id="94214" name="Object 6"/>
          <p:cNvGraphicFramePr>
            <a:graphicFrameLocks noChangeAspect="1"/>
          </p:cNvGraphicFramePr>
          <p:nvPr/>
        </p:nvGraphicFramePr>
        <p:xfrm>
          <a:off x="990600" y="2133600"/>
          <a:ext cx="3124200" cy="289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1" name="Photo Editor 照片" r:id="rId5" imgW="12466667" imgH="11552381" progId="MSPhotoEd.3">
                  <p:embed/>
                </p:oleObj>
              </mc:Choice>
              <mc:Fallback>
                <p:oleObj name="Photo Editor 照片" r:id="rId5" imgW="12466667" imgH="11552381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133600"/>
                        <a:ext cx="3124200" cy="289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524000" y="3683000"/>
            <a:ext cx="1905000" cy="1752600"/>
            <a:chOff x="3936" y="1968"/>
            <a:chExt cx="1008" cy="1104"/>
          </a:xfrm>
        </p:grpSpPr>
        <p:sp>
          <p:nvSpPr>
            <p:cNvPr id="94216" name="Line 8"/>
            <p:cNvSpPr>
              <a:spLocks noChangeShapeType="1"/>
            </p:cNvSpPr>
            <p:nvPr/>
          </p:nvSpPr>
          <p:spPr bwMode="auto">
            <a:xfrm flipV="1">
              <a:off x="3936" y="2352"/>
              <a:ext cx="240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17" name="Line 9"/>
            <p:cNvSpPr>
              <a:spLocks noChangeShapeType="1"/>
            </p:cNvSpPr>
            <p:nvPr/>
          </p:nvSpPr>
          <p:spPr bwMode="auto">
            <a:xfrm flipV="1">
              <a:off x="4704" y="1968"/>
              <a:ext cx="24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18" name="Line 10"/>
            <p:cNvSpPr>
              <a:spLocks noChangeShapeType="1"/>
            </p:cNvSpPr>
            <p:nvPr/>
          </p:nvSpPr>
          <p:spPr bwMode="auto">
            <a:xfrm>
              <a:off x="3936" y="2592"/>
              <a:ext cx="0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lg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19" name="Line 11"/>
            <p:cNvSpPr>
              <a:spLocks noChangeShapeType="1"/>
            </p:cNvSpPr>
            <p:nvPr/>
          </p:nvSpPr>
          <p:spPr bwMode="auto">
            <a:xfrm flipV="1">
              <a:off x="3936" y="2592"/>
              <a:ext cx="768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lg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0" name="Line 12"/>
            <p:cNvSpPr>
              <a:spLocks noChangeShapeType="1"/>
            </p:cNvSpPr>
            <p:nvPr/>
          </p:nvSpPr>
          <p:spPr bwMode="auto">
            <a:xfrm flipV="1">
              <a:off x="4704" y="2256"/>
              <a:ext cx="0" cy="3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lg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4221" name="AutoShape 13"/>
          <p:cNvSpPr>
            <a:spLocks/>
          </p:cNvSpPr>
          <p:nvPr/>
        </p:nvSpPr>
        <p:spPr bwMode="auto">
          <a:xfrm>
            <a:off x="3581400" y="4495800"/>
            <a:ext cx="1066800" cy="762000"/>
          </a:xfrm>
          <a:prstGeom prst="borderCallout1">
            <a:avLst>
              <a:gd name="adj1" fmla="val 15000"/>
              <a:gd name="adj2" fmla="val -7144"/>
              <a:gd name="adj3" fmla="val -5000"/>
              <a:gd name="adj4" fmla="val -55653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000" b="1"/>
              <a:t>同轴</a:t>
            </a:r>
          </a:p>
          <a:p>
            <a:pPr algn="ctr"/>
            <a:r>
              <a:rPr lang="zh-CN" altLang="en-US" sz="2000" b="1"/>
              <a:t>电位器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4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 autoUpdateAnimBg="0"/>
      <p:bldP spid="94213" grpId="0" build="p" autoUpdateAnimBg="0"/>
      <p:bldP spid="94221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908050"/>
            <a:ext cx="8229600" cy="838200"/>
          </a:xfrm>
        </p:spPr>
        <p:txBody>
          <a:bodyPr/>
          <a:lstStyle/>
          <a:p>
            <a:pPr algn="l"/>
            <a:r>
              <a:rPr lang="zh-CN" altLang="en-US" sz="3200">
                <a:ea typeface="华文行楷" pitchFamily="2" charset="-122"/>
              </a:rPr>
              <a:t>讨论一</a:t>
            </a:r>
            <a:r>
              <a:rPr lang="zh-CN" altLang="en-US" sz="2400" b="1">
                <a:ea typeface="隶书" pitchFamily="49" charset="-122"/>
              </a:rPr>
              <a:t>：</a:t>
            </a:r>
            <a:r>
              <a:rPr lang="zh-CN" altLang="en-US" sz="2400" b="1"/>
              <a:t>合理连接电路，组成文氏桥振荡电路</a:t>
            </a:r>
            <a:endParaRPr lang="zh-CN" altLang="en-US" sz="2400"/>
          </a:p>
        </p:txBody>
      </p:sp>
      <p:graphicFrame>
        <p:nvGraphicFramePr>
          <p:cNvPr id="95235" name="Object 3"/>
          <p:cNvGraphicFramePr>
            <a:graphicFrameLocks noChangeAspect="1"/>
          </p:cNvGraphicFramePr>
          <p:nvPr/>
        </p:nvGraphicFramePr>
        <p:xfrm>
          <a:off x="762000" y="1905000"/>
          <a:ext cx="7239000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4" name="Photo Editor 照片" r:id="rId3" imgW="21114286" imgH="10085714" progId="MSPhotoEd.3">
                  <p:embed/>
                </p:oleObj>
              </mc:Choice>
              <mc:Fallback>
                <p:oleObj name="Photo Editor 照片" r:id="rId3" imgW="21114286" imgH="10085714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905000"/>
                        <a:ext cx="7239000" cy="345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6" name="Line 4"/>
          <p:cNvSpPr>
            <a:spLocks noChangeShapeType="1"/>
          </p:cNvSpPr>
          <p:nvPr/>
        </p:nvSpPr>
        <p:spPr bwMode="auto">
          <a:xfrm flipH="1">
            <a:off x="5105400" y="3657600"/>
            <a:ext cx="914400" cy="1295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096000" y="1981200"/>
            <a:ext cx="1219200" cy="2971800"/>
            <a:chOff x="3840" y="1056"/>
            <a:chExt cx="768" cy="1872"/>
          </a:xfrm>
        </p:grpSpPr>
        <p:sp>
          <p:nvSpPr>
            <p:cNvPr id="95238" name="Line 6"/>
            <p:cNvSpPr>
              <a:spLocks noChangeShapeType="1"/>
            </p:cNvSpPr>
            <p:nvPr/>
          </p:nvSpPr>
          <p:spPr bwMode="auto">
            <a:xfrm flipV="1">
              <a:off x="3840" y="1056"/>
              <a:ext cx="768" cy="100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39" name="Line 7"/>
            <p:cNvSpPr>
              <a:spLocks noChangeShapeType="1"/>
            </p:cNvSpPr>
            <p:nvPr/>
          </p:nvSpPr>
          <p:spPr bwMode="auto">
            <a:xfrm flipH="1" flipV="1">
              <a:off x="3840" y="2496"/>
              <a:ext cx="768" cy="43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762000" y="2895600"/>
            <a:ext cx="4648200" cy="838200"/>
            <a:chOff x="480" y="1632"/>
            <a:chExt cx="2928" cy="528"/>
          </a:xfrm>
        </p:grpSpPr>
        <p:graphicFrame>
          <p:nvGraphicFramePr>
            <p:cNvPr id="95241" name="Object 9"/>
            <p:cNvGraphicFramePr>
              <a:graphicFrameLocks noChangeAspect="1"/>
            </p:cNvGraphicFramePr>
            <p:nvPr/>
          </p:nvGraphicFramePr>
          <p:xfrm>
            <a:off x="480" y="1720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05" name="Equation" r:id="rId5" imgW="139680" imgH="139680" progId="Equation.3">
                    <p:embed/>
                  </p:oleObj>
                </mc:Choice>
                <mc:Fallback>
                  <p:oleObj name="Equation" r:id="rId5" imgW="139680" imgH="1396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1720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242" name="Object 10"/>
            <p:cNvGraphicFramePr>
              <a:graphicFrameLocks noChangeAspect="1"/>
            </p:cNvGraphicFramePr>
            <p:nvPr/>
          </p:nvGraphicFramePr>
          <p:xfrm>
            <a:off x="1440" y="1632"/>
            <a:ext cx="131" cy="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06" name="Equation" r:id="rId7" imgW="126720" imgH="75960" progId="Equation.3">
                    <p:embed/>
                  </p:oleObj>
                </mc:Choice>
                <mc:Fallback>
                  <p:oleObj name="Equation" r:id="rId7" imgW="126720" imgH="7596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1632"/>
                          <a:ext cx="131" cy="79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243" name="Object 11"/>
            <p:cNvGraphicFramePr>
              <a:graphicFrameLocks noChangeAspect="1"/>
            </p:cNvGraphicFramePr>
            <p:nvPr/>
          </p:nvGraphicFramePr>
          <p:xfrm>
            <a:off x="3264" y="2016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07" name="Equation" r:id="rId9" imgW="139680" imgH="139680" progId="Equation.3">
                    <p:embed/>
                  </p:oleObj>
                </mc:Choice>
                <mc:Fallback>
                  <p:oleObj name="Equation" r:id="rId9" imgW="139680" imgH="13968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2016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7467600" y="1981200"/>
            <a:ext cx="228600" cy="2944813"/>
            <a:chOff x="4704" y="1056"/>
            <a:chExt cx="144" cy="1855"/>
          </a:xfrm>
        </p:grpSpPr>
        <p:graphicFrame>
          <p:nvGraphicFramePr>
            <p:cNvPr id="95245" name="Object 13"/>
            <p:cNvGraphicFramePr>
              <a:graphicFrameLocks noChangeAspect="1"/>
            </p:cNvGraphicFramePr>
            <p:nvPr/>
          </p:nvGraphicFramePr>
          <p:xfrm>
            <a:off x="4704" y="1776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08" name="Equation" r:id="rId11" imgW="139680" imgH="139680" progId="Equation.3">
                    <p:embed/>
                  </p:oleObj>
                </mc:Choice>
                <mc:Fallback>
                  <p:oleObj name="Equation" r:id="rId11" imgW="139680" imgH="1396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1776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246" name="Object 14"/>
            <p:cNvGraphicFramePr>
              <a:graphicFrameLocks noChangeAspect="1"/>
            </p:cNvGraphicFramePr>
            <p:nvPr/>
          </p:nvGraphicFramePr>
          <p:xfrm>
            <a:off x="4704" y="1056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09" name="Equation" r:id="rId12" imgW="139680" imgH="139680" progId="Equation.3">
                    <p:embed/>
                  </p:oleObj>
                </mc:Choice>
                <mc:Fallback>
                  <p:oleObj name="Equation" r:id="rId12" imgW="139680" imgH="13968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1056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247" name="Object 15"/>
            <p:cNvGraphicFramePr>
              <a:graphicFrameLocks noChangeAspect="1"/>
            </p:cNvGraphicFramePr>
            <p:nvPr/>
          </p:nvGraphicFramePr>
          <p:xfrm>
            <a:off x="4704" y="2832"/>
            <a:ext cx="131" cy="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10" name="Equation" r:id="rId13" imgW="126720" imgH="75960" progId="Equation.3">
                    <p:embed/>
                  </p:oleObj>
                </mc:Choice>
                <mc:Fallback>
                  <p:oleObj name="Equation" r:id="rId13" imgW="126720" imgH="7596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2832"/>
                          <a:ext cx="131" cy="79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877888" y="3248025"/>
            <a:ext cx="5827712" cy="2085975"/>
            <a:chOff x="553" y="1854"/>
            <a:chExt cx="3671" cy="1314"/>
          </a:xfrm>
        </p:grpSpPr>
        <p:sp>
          <p:nvSpPr>
            <p:cNvPr id="95249" name="Line 17"/>
            <p:cNvSpPr>
              <a:spLocks noChangeShapeType="1"/>
            </p:cNvSpPr>
            <p:nvPr/>
          </p:nvSpPr>
          <p:spPr bwMode="auto">
            <a:xfrm flipH="1">
              <a:off x="4128" y="1854"/>
              <a:ext cx="96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0" name="Line 18"/>
            <p:cNvSpPr>
              <a:spLocks noChangeShapeType="1"/>
            </p:cNvSpPr>
            <p:nvPr/>
          </p:nvSpPr>
          <p:spPr bwMode="auto">
            <a:xfrm>
              <a:off x="4121" y="1863"/>
              <a:ext cx="7" cy="1305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1" name="Line 19"/>
            <p:cNvSpPr>
              <a:spLocks noChangeShapeType="1"/>
            </p:cNvSpPr>
            <p:nvPr/>
          </p:nvSpPr>
          <p:spPr bwMode="auto">
            <a:xfrm flipH="1">
              <a:off x="553" y="3168"/>
              <a:ext cx="3575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2" name="Line 20"/>
            <p:cNvSpPr>
              <a:spLocks noChangeShapeType="1"/>
            </p:cNvSpPr>
            <p:nvPr/>
          </p:nvSpPr>
          <p:spPr bwMode="auto">
            <a:xfrm flipV="1">
              <a:off x="553" y="1968"/>
              <a:ext cx="0" cy="120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5253" name="Line 21"/>
          <p:cNvSpPr>
            <a:spLocks noChangeShapeType="1"/>
          </p:cNvSpPr>
          <p:nvPr/>
        </p:nvSpPr>
        <p:spPr bwMode="auto">
          <a:xfrm flipV="1">
            <a:off x="3721100" y="3886200"/>
            <a:ext cx="0" cy="1066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5254" name="Line 22"/>
          <p:cNvSpPr>
            <a:spLocks noChangeShapeType="1"/>
          </p:cNvSpPr>
          <p:nvPr/>
        </p:nvSpPr>
        <p:spPr bwMode="auto">
          <a:xfrm>
            <a:off x="4572000" y="3429000"/>
            <a:ext cx="1447800" cy="7620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5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5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 animBg="1"/>
      <p:bldP spid="95253" grpId="0" animBg="1"/>
      <p:bldP spid="952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989138"/>
            <a:ext cx="8229600" cy="711200"/>
          </a:xfrm>
        </p:spPr>
        <p:txBody>
          <a:bodyPr/>
          <a:lstStyle/>
          <a:p>
            <a:r>
              <a:rPr lang="zh-CN" altLang="en-US" sz="4000" dirty="0" smtClean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第七章  </a:t>
            </a:r>
            <a:r>
              <a:rPr lang="zh-CN" altLang="en-US" sz="40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波形的发生和信号的转换</a:t>
            </a:r>
          </a:p>
        </p:txBody>
      </p:sp>
      <p:sp>
        <p:nvSpPr>
          <p:cNvPr id="114692" name="Rectangle 4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125663" y="3078163"/>
            <a:ext cx="36519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</a:rPr>
              <a:t>§7.1  </a:t>
            </a:r>
            <a:r>
              <a:rPr lang="zh-CN" altLang="en-US" sz="2800" b="1" dirty="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</a:rPr>
              <a:t>正弦波振荡电路</a:t>
            </a:r>
          </a:p>
        </p:txBody>
      </p:sp>
      <p:sp>
        <p:nvSpPr>
          <p:cNvPr id="114693" name="Rectangle 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124075" y="3789363"/>
            <a:ext cx="34559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800" b="1" dirty="0" smtClean="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</a:rPr>
              <a:t>§7.2  </a:t>
            </a:r>
            <a:r>
              <a:rPr lang="zh-CN" altLang="en-US" sz="2800" b="1" dirty="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</a:rPr>
              <a:t>电压比较器</a:t>
            </a:r>
          </a:p>
        </p:txBody>
      </p:sp>
      <p:sp>
        <p:nvSpPr>
          <p:cNvPr id="114694" name="Rectangle 6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124075" y="4437063"/>
            <a:ext cx="46085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800" b="1" dirty="0" smtClean="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</a:rPr>
              <a:t>§7.3  </a:t>
            </a:r>
            <a:r>
              <a:rPr lang="zh-CN" altLang="en-US" sz="2800" b="1" dirty="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</a:rPr>
              <a:t>非正弦波发生电路</a:t>
            </a:r>
          </a:p>
        </p:txBody>
      </p:sp>
      <p:sp>
        <p:nvSpPr>
          <p:cNvPr id="114696" name="Rectangle 8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2124075" y="5084763"/>
            <a:ext cx="35274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800" b="1" dirty="0" smtClean="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</a:rPr>
              <a:t>§7.4  </a:t>
            </a:r>
            <a:r>
              <a:rPr lang="zh-CN" altLang="en-US" sz="2800" b="1" dirty="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</a:rPr>
              <a:t>信号的转换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765175"/>
            <a:ext cx="8686800" cy="685800"/>
          </a:xfrm>
        </p:spPr>
        <p:txBody>
          <a:bodyPr/>
          <a:lstStyle/>
          <a:p>
            <a:pPr algn="l"/>
            <a:r>
              <a:rPr lang="zh-CN" altLang="en-US" sz="3200">
                <a:ea typeface="华文行楷" pitchFamily="2" charset="-122"/>
              </a:rPr>
              <a:t>讨论二</a:t>
            </a:r>
            <a:r>
              <a:rPr lang="zh-CN" altLang="en-US" sz="2800" b="1">
                <a:ea typeface="隶书" pitchFamily="49" charset="-122"/>
              </a:rPr>
              <a:t>：</a:t>
            </a:r>
            <a:r>
              <a:rPr lang="zh-CN" altLang="en-US" sz="2800" b="1"/>
              <a:t>判断图示电路有可能产生正弦波振荡吗？</a:t>
            </a:r>
          </a:p>
        </p:txBody>
      </p:sp>
      <p:graphicFrame>
        <p:nvGraphicFramePr>
          <p:cNvPr id="96259" name="Object 3"/>
          <p:cNvGraphicFramePr>
            <a:graphicFrameLocks noChangeAspect="1"/>
          </p:cNvGraphicFramePr>
          <p:nvPr/>
        </p:nvGraphicFramePr>
        <p:xfrm>
          <a:off x="769938" y="2446338"/>
          <a:ext cx="3200400" cy="216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32" name="Photo Editor 照片" r:id="rId3" imgW="11742857" imgH="7935433" progId="MSPhotoEd.3">
                  <p:embed/>
                </p:oleObj>
              </mc:Choice>
              <mc:Fallback>
                <p:oleObj name="Photo Editor 照片" r:id="rId3" imgW="11742857" imgH="7935433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2446338"/>
                        <a:ext cx="3200400" cy="216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388938" y="1760538"/>
            <a:ext cx="388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>
                <a:solidFill>
                  <a:schemeClr val="tx2"/>
                </a:solidFill>
                <a:latin typeface="Times New Roman" pitchFamily="18" charset="0"/>
              </a:rPr>
              <a:t>RC </a:t>
            </a:r>
            <a:r>
              <a:rPr lang="zh-CN" altLang="en-US" sz="2400" b="1">
                <a:solidFill>
                  <a:schemeClr val="tx2"/>
                </a:solidFill>
              </a:rPr>
              <a:t>移项式电路</a:t>
            </a:r>
          </a:p>
        </p:txBody>
      </p:sp>
      <p:graphicFrame>
        <p:nvGraphicFramePr>
          <p:cNvPr id="96261" name="Object 5"/>
          <p:cNvGraphicFramePr>
            <a:graphicFrameLocks noChangeAspect="1"/>
          </p:cNvGraphicFramePr>
          <p:nvPr/>
        </p:nvGraphicFramePr>
        <p:xfrm>
          <a:off x="4427538" y="1989138"/>
          <a:ext cx="3581400" cy="317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33" name="Photo Editor 照片" r:id="rId5" imgW="14942857" imgH="13266667" progId="MSPhotoEd.3">
                  <p:embed/>
                </p:oleObj>
              </mc:Choice>
              <mc:Fallback>
                <p:oleObj name="Photo Editor 照片" r:id="rId5" imgW="14942857" imgH="13266667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1989138"/>
                        <a:ext cx="3581400" cy="317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4351338" y="1379538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RC </a:t>
            </a:r>
            <a:r>
              <a:rPr lang="zh-CN" altLang="en-US" sz="2400" b="1" dirty="0">
                <a:solidFill>
                  <a:schemeClr val="tx2"/>
                </a:solidFill>
              </a:rPr>
              <a:t>双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zh-CN" altLang="en-US" sz="2400" b="1" dirty="0">
                <a:solidFill>
                  <a:schemeClr val="tx2"/>
                </a:solidFill>
              </a:rPr>
              <a:t>选频网络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448175" y="3208338"/>
            <a:ext cx="152400" cy="152400"/>
            <a:chOff x="1488" y="1680"/>
            <a:chExt cx="48" cy="48"/>
          </a:xfrm>
        </p:grpSpPr>
        <p:sp>
          <p:nvSpPr>
            <p:cNvPr id="96264" name="Line 8"/>
            <p:cNvSpPr>
              <a:spLocks noChangeShapeType="1"/>
            </p:cNvSpPr>
            <p:nvPr/>
          </p:nvSpPr>
          <p:spPr bwMode="auto">
            <a:xfrm>
              <a:off x="1488" y="1680"/>
              <a:ext cx="48" cy="4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65" name="Line 9"/>
            <p:cNvSpPr>
              <a:spLocks noChangeShapeType="1"/>
            </p:cNvSpPr>
            <p:nvPr/>
          </p:nvSpPr>
          <p:spPr bwMode="auto">
            <a:xfrm flipH="1">
              <a:off x="1488" y="1680"/>
              <a:ext cx="48" cy="4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648200" y="3008313"/>
            <a:ext cx="176213" cy="650875"/>
            <a:chOff x="2971" y="1842"/>
            <a:chExt cx="111" cy="410"/>
          </a:xfrm>
        </p:grpSpPr>
        <p:graphicFrame>
          <p:nvGraphicFramePr>
            <p:cNvPr id="96267" name="Object 11"/>
            <p:cNvGraphicFramePr>
              <a:graphicFrameLocks noChangeAspect="1"/>
            </p:cNvGraphicFramePr>
            <p:nvPr/>
          </p:nvGraphicFramePr>
          <p:xfrm>
            <a:off x="2971" y="1979"/>
            <a:ext cx="11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934" name="公式" r:id="rId7" imgW="177480" imgH="228600" progId="Equation.3">
                    <p:embed/>
                  </p:oleObj>
                </mc:Choice>
                <mc:Fallback>
                  <p:oleObj name="公式" r:id="rId7" imgW="177480" imgH="22860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1979"/>
                          <a:ext cx="111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68" name="Object 12"/>
            <p:cNvGraphicFramePr>
              <a:graphicFrameLocks noChangeAspect="1"/>
            </p:cNvGraphicFramePr>
            <p:nvPr/>
          </p:nvGraphicFramePr>
          <p:xfrm>
            <a:off x="2971" y="1842"/>
            <a:ext cx="88" cy="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935" name="公式" r:id="rId9" imgW="139680" imgH="139680" progId="Equation.3">
                    <p:embed/>
                  </p:oleObj>
                </mc:Choice>
                <mc:Fallback>
                  <p:oleObj name="公式" r:id="rId9" imgW="139680" imgH="13968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1842"/>
                          <a:ext cx="88" cy="8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69" name="Object 13"/>
            <p:cNvGraphicFramePr>
              <a:graphicFrameLocks noChangeAspect="1"/>
            </p:cNvGraphicFramePr>
            <p:nvPr/>
          </p:nvGraphicFramePr>
          <p:xfrm>
            <a:off x="2971" y="2205"/>
            <a:ext cx="79" cy="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936" name="公式" r:id="rId11" imgW="126720" imgH="75960" progId="Equation.3">
                    <p:embed/>
                  </p:oleObj>
                </mc:Choice>
                <mc:Fallback>
                  <p:oleObj name="公式" r:id="rId11" imgW="126720" imgH="7596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2205"/>
                          <a:ext cx="79" cy="4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646738" y="2598738"/>
            <a:ext cx="1497012" cy="977900"/>
            <a:chOff x="3600" y="1584"/>
            <a:chExt cx="943" cy="616"/>
          </a:xfrm>
        </p:grpSpPr>
        <p:graphicFrame>
          <p:nvGraphicFramePr>
            <p:cNvPr id="96271" name="Object 15"/>
            <p:cNvGraphicFramePr>
              <a:graphicFrameLocks noChangeAspect="1"/>
            </p:cNvGraphicFramePr>
            <p:nvPr/>
          </p:nvGraphicFramePr>
          <p:xfrm>
            <a:off x="3744" y="1584"/>
            <a:ext cx="79" cy="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937" name="公式" r:id="rId13" imgW="126720" imgH="75960" progId="Equation.3">
                    <p:embed/>
                  </p:oleObj>
                </mc:Choice>
                <mc:Fallback>
                  <p:oleObj name="公式" r:id="rId13" imgW="126720" imgH="7596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584"/>
                          <a:ext cx="79" cy="4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72" name="Object 16"/>
            <p:cNvGraphicFramePr>
              <a:graphicFrameLocks noChangeAspect="1"/>
            </p:cNvGraphicFramePr>
            <p:nvPr/>
          </p:nvGraphicFramePr>
          <p:xfrm>
            <a:off x="4464" y="1920"/>
            <a:ext cx="79" cy="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938" name="公式" r:id="rId14" imgW="126720" imgH="75960" progId="Equation.3">
                    <p:embed/>
                  </p:oleObj>
                </mc:Choice>
                <mc:Fallback>
                  <p:oleObj name="公式" r:id="rId14" imgW="126720" imgH="7596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1920"/>
                          <a:ext cx="79" cy="4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73" name="Object 17"/>
            <p:cNvGraphicFramePr>
              <a:graphicFrameLocks noChangeAspect="1"/>
            </p:cNvGraphicFramePr>
            <p:nvPr/>
          </p:nvGraphicFramePr>
          <p:xfrm>
            <a:off x="3600" y="1872"/>
            <a:ext cx="79" cy="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939" name="公式" r:id="rId15" imgW="126720" imgH="75960" progId="Equation.3">
                    <p:embed/>
                  </p:oleObj>
                </mc:Choice>
                <mc:Fallback>
                  <p:oleObj name="公式" r:id="rId15" imgW="126720" imgH="7596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1872"/>
                          <a:ext cx="79" cy="4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74" name="Object 18"/>
            <p:cNvGraphicFramePr>
              <a:graphicFrameLocks noChangeAspect="1"/>
            </p:cNvGraphicFramePr>
            <p:nvPr/>
          </p:nvGraphicFramePr>
          <p:xfrm>
            <a:off x="3600" y="2112"/>
            <a:ext cx="88" cy="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940" name="公式" r:id="rId16" imgW="139680" imgH="139680" progId="Equation.3">
                    <p:embed/>
                  </p:oleObj>
                </mc:Choice>
                <mc:Fallback>
                  <p:oleObj name="公式" r:id="rId16" imgW="139680" imgH="1396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2112"/>
                          <a:ext cx="88" cy="8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6275" name="Text Box 19"/>
          <p:cNvSpPr txBox="1">
            <a:spLocks noChangeArrowheads="1"/>
          </p:cNvSpPr>
          <p:nvPr/>
        </p:nvSpPr>
        <p:spPr bwMode="auto">
          <a:xfrm>
            <a:off x="4808538" y="5265738"/>
            <a:ext cx="2971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    </a:t>
            </a:r>
            <a:r>
              <a:rPr kumimoji="1" lang="zh-CN" altLang="en-US" sz="2400" b="1">
                <a:latin typeface="Times New Roman" pitchFamily="18" charset="0"/>
              </a:rPr>
              <a:t>选频网络和正反馈网络是两个网络。</a:t>
            </a:r>
          </a:p>
        </p:txBody>
      </p:sp>
      <p:sp>
        <p:nvSpPr>
          <p:cNvPr id="96276" name="Text Box 20"/>
          <p:cNvSpPr txBox="1">
            <a:spLocks noChangeArrowheads="1"/>
          </p:cNvSpPr>
          <p:nvPr/>
        </p:nvSpPr>
        <p:spPr bwMode="auto">
          <a:xfrm>
            <a:off x="539750" y="4652963"/>
            <a:ext cx="373380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kumimoji="1" lang="en-US" altLang="zh-CN" sz="2400" b="1">
                <a:latin typeface="Times New Roman" pitchFamily="18" charset="0"/>
              </a:rPr>
              <a:t>1)  </a:t>
            </a:r>
            <a:r>
              <a:rPr kumimoji="1" lang="en-US" altLang="zh-CN" sz="2400" b="1" i="1">
                <a:latin typeface="Times New Roman" pitchFamily="18" charset="0"/>
              </a:rPr>
              <a:t>RC </a:t>
            </a:r>
            <a:r>
              <a:rPr kumimoji="1" lang="zh-CN" altLang="en-US" sz="2400" b="1">
                <a:latin typeface="Times New Roman" pitchFamily="18" charset="0"/>
              </a:rPr>
              <a:t>移相电路有几级才可能产生正弦波振荡？</a:t>
            </a:r>
          </a:p>
          <a:p>
            <a:pPr marL="457200" indent="-457200">
              <a:lnSpc>
                <a:spcPct val="120000"/>
              </a:lnSpc>
            </a:pPr>
            <a:r>
              <a:rPr kumimoji="1" lang="en-US" altLang="zh-CN" sz="2400" b="1">
                <a:latin typeface="Times New Roman" pitchFamily="18" charset="0"/>
              </a:rPr>
              <a:t>2) </a:t>
            </a:r>
            <a:r>
              <a:rPr kumimoji="1" lang="zh-CN" altLang="en-US" sz="2400" b="1">
                <a:latin typeface="Times New Roman" pitchFamily="18" charset="0"/>
              </a:rPr>
              <a:t>若</a:t>
            </a:r>
            <a:r>
              <a:rPr kumimoji="1" lang="en-US" altLang="zh-CN" sz="2400" b="1" i="1">
                <a:latin typeface="Times New Roman" pitchFamily="18" charset="0"/>
              </a:rPr>
              <a:t>R </a:t>
            </a:r>
            <a:r>
              <a:rPr kumimoji="1" lang="zh-CN" altLang="en-US" sz="2400" b="1">
                <a:latin typeface="Times New Roman" pitchFamily="18" charset="0"/>
              </a:rPr>
              <a:t>和</a:t>
            </a:r>
            <a:r>
              <a:rPr kumimoji="1" lang="en-US" altLang="zh-CN" sz="2400" b="1" i="1">
                <a:latin typeface="Times New Roman" pitchFamily="18" charset="0"/>
              </a:rPr>
              <a:t>C </a:t>
            </a:r>
            <a:r>
              <a:rPr kumimoji="1" lang="zh-CN" altLang="en-US" sz="2400" b="1">
                <a:latin typeface="Times New Roman" pitchFamily="18" charset="0"/>
              </a:rPr>
              <a:t>互换呢？</a:t>
            </a:r>
          </a:p>
        </p:txBody>
      </p: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5724525" y="2235200"/>
            <a:ext cx="3168650" cy="1409700"/>
            <a:chOff x="3606" y="1408"/>
            <a:chExt cx="1996" cy="888"/>
          </a:xfrm>
        </p:grpSpPr>
        <p:sp>
          <p:nvSpPr>
            <p:cNvPr id="96277" name="Rectangle 21"/>
            <p:cNvSpPr>
              <a:spLocks noChangeArrowheads="1"/>
            </p:cNvSpPr>
            <p:nvPr/>
          </p:nvSpPr>
          <p:spPr bwMode="auto">
            <a:xfrm>
              <a:off x="3606" y="1842"/>
              <a:ext cx="680" cy="454"/>
            </a:xfrm>
            <a:prstGeom prst="rect">
              <a:avLst/>
            </a:prstGeom>
            <a:solidFill>
              <a:srgbClr val="FF3300">
                <a:alpha val="28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8" name="AutoShape 22"/>
            <p:cNvSpPr>
              <a:spLocks/>
            </p:cNvSpPr>
            <p:nvPr/>
          </p:nvSpPr>
          <p:spPr bwMode="auto">
            <a:xfrm>
              <a:off x="4878" y="1408"/>
              <a:ext cx="724" cy="434"/>
            </a:xfrm>
            <a:prstGeom prst="borderCallout1">
              <a:avLst>
                <a:gd name="adj1" fmla="val 16588"/>
                <a:gd name="adj2" fmla="val -6630"/>
                <a:gd name="adj3" fmla="val 100000"/>
                <a:gd name="adj4" fmla="val -87981"/>
              </a:avLst>
            </a:prstGeom>
            <a:solidFill>
              <a:srgbClr val="66FF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lang="zh-CN" altLang="en-US" sz="2000" b="1"/>
                <a:t>正反馈网络</a:t>
              </a: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4932363" y="3429000"/>
            <a:ext cx="3884612" cy="1728788"/>
            <a:chOff x="3107" y="2160"/>
            <a:chExt cx="2447" cy="1089"/>
          </a:xfrm>
        </p:grpSpPr>
        <p:sp>
          <p:nvSpPr>
            <p:cNvPr id="96279" name="Rectangle 23"/>
            <p:cNvSpPr>
              <a:spLocks noChangeArrowheads="1"/>
            </p:cNvSpPr>
            <p:nvPr/>
          </p:nvSpPr>
          <p:spPr bwMode="auto">
            <a:xfrm>
              <a:off x="3107" y="2387"/>
              <a:ext cx="1406" cy="862"/>
            </a:xfrm>
            <a:prstGeom prst="rect">
              <a:avLst/>
            </a:prstGeom>
            <a:solidFill>
              <a:srgbClr val="FFFF00">
                <a:alpha val="28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0" name="AutoShape 24"/>
            <p:cNvSpPr>
              <a:spLocks/>
            </p:cNvSpPr>
            <p:nvPr/>
          </p:nvSpPr>
          <p:spPr bwMode="auto">
            <a:xfrm>
              <a:off x="4967" y="2160"/>
              <a:ext cx="587" cy="480"/>
            </a:xfrm>
            <a:prstGeom prst="borderCallout1">
              <a:avLst>
                <a:gd name="adj1" fmla="val 15000"/>
                <a:gd name="adj2" fmla="val -8176"/>
                <a:gd name="adj3" fmla="val 103958"/>
                <a:gd name="adj4" fmla="val -77343"/>
              </a:avLst>
            </a:prstGeom>
            <a:solidFill>
              <a:srgbClr val="66FF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lang="zh-CN" altLang="en-US" sz="2000" b="1"/>
                <a:t>选频网络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2" grpId="0"/>
      <p:bldP spid="96275" grpId="0"/>
      <p:bldP spid="9627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836613"/>
            <a:ext cx="6481763" cy="1023937"/>
          </a:xfrm>
        </p:spPr>
        <p:txBody>
          <a:bodyPr/>
          <a:lstStyle/>
          <a:p>
            <a:pPr algn="l"/>
            <a:r>
              <a:rPr lang="zh-CN" altLang="en-US" sz="3200" dirty="0">
                <a:latin typeface="华文行楷" pitchFamily="2" charset="-122"/>
                <a:ea typeface="华文行楷" pitchFamily="2" charset="-122"/>
              </a:rPr>
              <a:t>三、</a:t>
            </a:r>
            <a:r>
              <a:rPr lang="en-US" altLang="zh-CN" sz="3200" b="1" i="1" dirty="0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LC</a:t>
            </a:r>
            <a:r>
              <a:rPr lang="en-US" altLang="zh-CN" sz="3200" b="1" i="1" dirty="0">
                <a:ea typeface="隶书" pitchFamily="49" charset="-122"/>
              </a:rPr>
              <a:t> </a:t>
            </a:r>
            <a:r>
              <a:rPr lang="zh-CN" altLang="zh-CN" sz="3200" dirty="0">
                <a:latin typeface="华文行楷" pitchFamily="2" charset="-122"/>
                <a:ea typeface="华文行楷" pitchFamily="2" charset="-122"/>
              </a:rPr>
              <a:t>正弦波振荡电路</a:t>
            </a:r>
            <a:r>
              <a:rPr lang="zh-CN" altLang="zh-CN" sz="2400" b="1" dirty="0"/>
              <a:t/>
            </a:r>
            <a:br>
              <a:rPr lang="zh-CN" altLang="zh-CN" sz="2400" b="1" dirty="0"/>
            </a:br>
            <a:r>
              <a:rPr lang="zh-CN" altLang="en-US" sz="2400" b="1" dirty="0"/>
              <a:t>   </a:t>
            </a:r>
            <a:r>
              <a:rPr lang="zh-CN" altLang="zh-CN" sz="2800" dirty="0">
                <a:latin typeface="华文行楷" pitchFamily="2" charset="-122"/>
                <a:ea typeface="华文行楷" pitchFamily="2" charset="-122"/>
              </a:rPr>
              <a:t>1</a:t>
            </a:r>
            <a:r>
              <a:rPr lang="en-US" altLang="zh-CN" sz="2800" dirty="0">
                <a:latin typeface="华文行楷" pitchFamily="2" charset="-122"/>
                <a:ea typeface="华文行楷" pitchFamily="2" charset="-122"/>
              </a:rPr>
              <a:t>.</a:t>
            </a:r>
            <a:r>
              <a:rPr lang="en-US" altLang="zh-CN" sz="2800" dirty="0"/>
              <a:t>  </a:t>
            </a:r>
            <a:r>
              <a:rPr lang="en-US" altLang="zh-CN" sz="2800" b="1" i="1" dirty="0">
                <a:latin typeface="Times New Roman" pitchFamily="18" charset="0"/>
                <a:cs typeface="Times New Roman" pitchFamily="18" charset="0"/>
              </a:rPr>
              <a:t>LC</a:t>
            </a:r>
            <a:r>
              <a:rPr lang="zh-CN" altLang="en-US" sz="2800" dirty="0">
                <a:ea typeface="华文行楷" pitchFamily="2" charset="-122"/>
              </a:rPr>
              <a:t>并联</a:t>
            </a:r>
            <a:r>
              <a:rPr lang="zh-CN" altLang="zh-CN" sz="2800" dirty="0">
                <a:ea typeface="华文行楷" pitchFamily="2" charset="-122"/>
              </a:rPr>
              <a:t>网络的选频特性</a:t>
            </a:r>
          </a:p>
        </p:txBody>
      </p:sp>
      <p:graphicFrame>
        <p:nvGraphicFramePr>
          <p:cNvPr id="97283" name="Object 3"/>
          <p:cNvGraphicFramePr>
            <a:graphicFrameLocks noChangeAspect="1"/>
          </p:cNvGraphicFramePr>
          <p:nvPr/>
        </p:nvGraphicFramePr>
        <p:xfrm>
          <a:off x="3897313" y="4376738"/>
          <a:ext cx="3190875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6" name="Equation" r:id="rId3" imgW="1701720" imgH="457200" progId="Equation.3">
                  <p:embed/>
                </p:oleObj>
              </mc:Choice>
              <mc:Fallback>
                <p:oleObj name="Equation" r:id="rId3" imgW="170172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4376738"/>
                        <a:ext cx="3190875" cy="855662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2466975" y="2090738"/>
            <a:ext cx="5867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</a:rPr>
              <a:t>    </a:t>
            </a:r>
            <a:r>
              <a:rPr kumimoji="1" lang="en-US" altLang="zh-CN" sz="2400" b="1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理想</a:t>
            </a:r>
            <a:r>
              <a:rPr kumimoji="1" lang="en-US" altLang="zh-CN" sz="2400" b="1" i="1" dirty="0">
                <a:latin typeface="Times New Roman" pitchFamily="18" charset="0"/>
              </a:rPr>
              <a:t>LC</a:t>
            </a:r>
            <a:r>
              <a:rPr kumimoji="1" lang="zh-CN" altLang="en-US" sz="2400" b="1" dirty="0">
                <a:latin typeface="Times New Roman" pitchFamily="18" charset="0"/>
              </a:rPr>
              <a:t>并联网络在谐振时呈纯阻性，且阻抗无穷大。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979751" y="2852738"/>
            <a:ext cx="3592513" cy="808037"/>
            <a:chOff x="1728" y="1488"/>
            <a:chExt cx="2263" cy="509"/>
          </a:xfrm>
        </p:grpSpPr>
        <p:graphicFrame>
          <p:nvGraphicFramePr>
            <p:cNvPr id="97286" name="Object 6"/>
            <p:cNvGraphicFramePr>
              <a:graphicFrameLocks noChangeAspect="1"/>
            </p:cNvGraphicFramePr>
            <p:nvPr/>
          </p:nvGraphicFramePr>
          <p:xfrm>
            <a:off x="2928" y="1488"/>
            <a:ext cx="1063" cy="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947" name="Equation" r:id="rId5" imgW="876240" imgH="419040" progId="Equation.3">
                    <p:embed/>
                  </p:oleObj>
                </mc:Choice>
                <mc:Fallback>
                  <p:oleObj name="Equation" r:id="rId5" imgW="876240" imgH="41904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1488"/>
                          <a:ext cx="1063" cy="509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952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287" name="Text Box 7"/>
            <p:cNvSpPr txBox="1">
              <a:spLocks noChangeArrowheads="1"/>
            </p:cNvSpPr>
            <p:nvPr/>
          </p:nvSpPr>
          <p:spPr bwMode="auto">
            <a:xfrm>
              <a:off x="1728" y="1584"/>
              <a:ext cx="17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itchFamily="18" charset="0"/>
                </a:rPr>
                <a:t>谐振频率为</a:t>
              </a:r>
            </a:p>
          </p:txBody>
        </p:sp>
      </p:grpSp>
      <p:sp>
        <p:nvSpPr>
          <p:cNvPr id="97288" name="Text Box 8"/>
          <p:cNvSpPr txBox="1">
            <a:spLocks noChangeArrowheads="1"/>
          </p:cNvSpPr>
          <p:nvPr/>
        </p:nvSpPr>
        <p:spPr bwMode="auto">
          <a:xfrm>
            <a:off x="2695575" y="3843338"/>
            <a:ext cx="548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latin typeface="Times New Roman" pitchFamily="18" charset="0"/>
              </a:rPr>
              <a:t>    在</a:t>
            </a:r>
            <a:r>
              <a:rPr kumimoji="1" lang="zh-CN" altLang="en-US" sz="2400" b="1" dirty="0">
                <a:latin typeface="Times New Roman" pitchFamily="18" charset="0"/>
              </a:rPr>
              <a:t>损耗较小时，品质因数及谐振频率</a:t>
            </a:r>
          </a:p>
        </p:txBody>
      </p:sp>
      <p:graphicFrame>
        <p:nvGraphicFramePr>
          <p:cNvPr id="97289" name="Object 9"/>
          <p:cNvGraphicFramePr>
            <a:graphicFrameLocks noChangeAspect="1"/>
          </p:cNvGraphicFramePr>
          <p:nvPr/>
        </p:nvGraphicFramePr>
        <p:xfrm>
          <a:off x="942975" y="2014538"/>
          <a:ext cx="1455738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8" name="Photo Editor 照片" r:id="rId7" imgW="5001323" imgH="5495238" progId="MSPhotoEd.3">
                  <p:embed/>
                </p:oleObj>
              </mc:Choice>
              <mc:Fallback>
                <p:oleObj name="Photo Editor 照片" r:id="rId7" imgW="5001323" imgH="5495238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2014538"/>
                        <a:ext cx="1455738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90" name="Object 10"/>
          <p:cNvGraphicFramePr>
            <a:graphicFrameLocks noChangeAspect="1"/>
          </p:cNvGraphicFramePr>
          <p:nvPr/>
        </p:nvGraphicFramePr>
        <p:xfrm>
          <a:off x="942975" y="3843338"/>
          <a:ext cx="1481138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9" name="Photo Editor 照片" r:id="rId9" imgW="5152381" imgH="5571429" progId="MSPhotoEd.3">
                  <p:embed/>
                </p:oleObj>
              </mc:Choice>
              <mc:Fallback>
                <p:oleObj name="Photo Editor 照片" r:id="rId9" imgW="5152381" imgH="5571429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3843338"/>
                        <a:ext cx="1481138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1" name="AutoShape 11"/>
          <p:cNvSpPr>
            <a:spLocks/>
          </p:cNvSpPr>
          <p:nvPr/>
        </p:nvSpPr>
        <p:spPr bwMode="auto">
          <a:xfrm>
            <a:off x="2619375" y="4986338"/>
            <a:ext cx="728663" cy="404812"/>
          </a:xfrm>
          <a:prstGeom prst="borderCallout1">
            <a:avLst>
              <a:gd name="adj1" fmla="val 28236"/>
              <a:gd name="adj2" fmla="val -10458"/>
              <a:gd name="adj3" fmla="val 6667"/>
              <a:gd name="adj4" fmla="val -28542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itchFamily="18" charset="0"/>
              </a:rPr>
              <a:t>损耗</a:t>
            </a:r>
          </a:p>
        </p:txBody>
      </p:sp>
      <p:sp>
        <p:nvSpPr>
          <p:cNvPr id="97292" name="Text Box 12"/>
          <p:cNvSpPr txBox="1">
            <a:spLocks noChangeArrowheads="1"/>
          </p:cNvSpPr>
          <p:nvPr/>
        </p:nvSpPr>
        <p:spPr bwMode="auto">
          <a:xfrm>
            <a:off x="790575" y="5443538"/>
            <a:ext cx="7772400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    </a:t>
            </a:r>
            <a:r>
              <a:rPr kumimoji="1" lang="en-US" altLang="zh-CN" sz="2400" b="1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在</a:t>
            </a:r>
            <a:r>
              <a:rPr kumimoji="1" lang="en-US" altLang="zh-CN" sz="2400" b="1" i="1" dirty="0">
                <a:latin typeface="Times New Roman" pitchFamily="18" charset="0"/>
              </a:rPr>
              <a:t>f</a:t>
            </a:r>
            <a:r>
              <a:rPr kumimoji="1" lang="zh-CN" altLang="en-US" sz="2400" b="1" dirty="0">
                <a:latin typeface="Times New Roman" pitchFamily="18" charset="0"/>
              </a:rPr>
              <a:t>＝</a:t>
            </a:r>
            <a:r>
              <a:rPr kumimoji="1" lang="en-US" altLang="zh-CN" sz="2400" b="1" i="1" dirty="0">
                <a:latin typeface="Times New Roman" pitchFamily="18" charset="0"/>
              </a:rPr>
              <a:t>f</a:t>
            </a:r>
            <a:r>
              <a:rPr kumimoji="1" lang="en-US" altLang="zh-CN" sz="2400" b="1" baseline="-25000" dirty="0">
                <a:latin typeface="Times New Roman" pitchFamily="18" charset="0"/>
              </a:rPr>
              <a:t>0</a:t>
            </a:r>
            <a:r>
              <a:rPr kumimoji="1" lang="zh-CN" altLang="zh-CN" sz="2400" b="1" dirty="0">
                <a:latin typeface="Times New Roman" pitchFamily="18" charset="0"/>
              </a:rPr>
              <a:t>时，电容和电感中电流各约为多少？网络的电阻为多少？</a:t>
            </a:r>
            <a:endParaRPr kumimoji="1" lang="zh-CN" altLang="en-US" sz="2400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7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7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7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4" grpId="0" build="p" autoUpdateAnimBg="0"/>
      <p:bldP spid="97288" grpId="0" build="p" autoUpdateAnimBg="0"/>
      <p:bldP spid="97291" grpId="0" animBg="1" autoUpdateAnimBg="0"/>
      <p:bldP spid="97292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02" name="Object 2"/>
          <p:cNvGraphicFramePr>
            <a:graphicFrameLocks noChangeAspect="1"/>
          </p:cNvGraphicFramePr>
          <p:nvPr/>
        </p:nvGraphicFramePr>
        <p:xfrm>
          <a:off x="5867400" y="1268413"/>
          <a:ext cx="2406650" cy="513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8" name="Photo Editor 照片" r:id="rId3" imgW="9078592" imgH="19352381" progId="MSPhotoEd.3">
                  <p:embed/>
                </p:oleObj>
              </mc:Choice>
              <mc:Fallback>
                <p:oleObj name="Photo Editor 照片" r:id="rId3" imgW="9078592" imgH="19352381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268413"/>
                        <a:ext cx="2406650" cy="513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3" name="Text Box 3"/>
          <p:cNvSpPr txBox="1">
            <a:spLocks noChangeArrowheads="1"/>
          </p:cNvSpPr>
          <p:nvPr/>
        </p:nvSpPr>
        <p:spPr bwMode="auto">
          <a:xfrm>
            <a:off x="3444490" y="4359670"/>
            <a:ext cx="236538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构成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正弦波振荡电路最简单的做法是通过变压器引入反馈。</a:t>
            </a:r>
          </a:p>
        </p:txBody>
      </p:sp>
      <p:sp>
        <p:nvSpPr>
          <p:cNvPr id="102404" name="AutoShape 4"/>
          <p:cNvSpPr>
            <a:spLocks/>
          </p:cNvSpPr>
          <p:nvPr/>
        </p:nvSpPr>
        <p:spPr bwMode="auto">
          <a:xfrm>
            <a:off x="5181600" y="3630613"/>
            <a:ext cx="1295400" cy="415925"/>
          </a:xfrm>
          <a:prstGeom prst="borderCallout1">
            <a:avLst>
              <a:gd name="adj1" fmla="val 28125"/>
              <a:gd name="adj2" fmla="val 105884"/>
              <a:gd name="adj3" fmla="val 76565"/>
              <a:gd name="adj4" fmla="val 131250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CN" altLang="en-US" sz="2000" b="1">
                <a:solidFill>
                  <a:srgbClr val="000000"/>
                </a:solidFill>
                <a:latin typeface="Times New Roman" pitchFamily="18" charset="0"/>
              </a:rPr>
              <a:t>附加相移</a:t>
            </a: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405" name="Rectangle 5"/>
          <p:cNvSpPr>
            <a:spLocks noGrp="1" noChangeArrowheads="1"/>
          </p:cNvSpPr>
          <p:nvPr>
            <p:ph type="title"/>
          </p:nvPr>
        </p:nvSpPr>
        <p:spPr>
          <a:xfrm>
            <a:off x="468313" y="836613"/>
            <a:ext cx="7766050" cy="609600"/>
          </a:xfrm>
        </p:spPr>
        <p:txBody>
          <a:bodyPr/>
          <a:lstStyle/>
          <a:p>
            <a:pPr algn="l"/>
            <a:r>
              <a:rPr lang="en-US" altLang="zh-CN" sz="2800" b="1" i="1">
                <a:latin typeface="Times New Roman" pitchFamily="18" charset="0"/>
              </a:rPr>
              <a:t>LC</a:t>
            </a:r>
            <a:r>
              <a:rPr lang="zh-CN" altLang="en-US" sz="2800">
                <a:latin typeface="华文行楷" pitchFamily="2" charset="-122"/>
                <a:ea typeface="华文行楷" pitchFamily="2" charset="-122"/>
              </a:rPr>
              <a:t>选频放大电路→</a:t>
            </a:r>
            <a:r>
              <a:rPr lang="zh-CN" altLang="zh-CN" sz="2800">
                <a:latin typeface="华文行楷" pitchFamily="2" charset="-122"/>
                <a:ea typeface="华文行楷" pitchFamily="2" charset="-122"/>
              </a:rPr>
              <a:t>正弦波振荡电路</a:t>
            </a:r>
            <a:endParaRPr lang="zh-CN" altLang="en-US" sz="280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3419475" y="1649413"/>
            <a:ext cx="24479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 smtClean="0">
                <a:solidFill>
                  <a:schemeClr val="tx2"/>
                </a:solidFill>
              </a:rPr>
              <a:t>当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=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0</a:t>
            </a:r>
            <a:r>
              <a:rPr lang="zh-CN" altLang="en-US" sz="2400" b="1" dirty="0">
                <a:solidFill>
                  <a:schemeClr val="tx2"/>
                </a:solidFill>
              </a:rPr>
              <a:t>时，电压放大倍数的数值最大，且附加相移为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2400" b="1" dirty="0">
                <a:solidFill>
                  <a:schemeClr val="tx2"/>
                </a:solidFill>
              </a:rPr>
              <a:t>。</a:t>
            </a:r>
          </a:p>
        </p:txBody>
      </p:sp>
      <p:graphicFrame>
        <p:nvGraphicFramePr>
          <p:cNvPr id="102407" name="Object 7"/>
          <p:cNvGraphicFramePr>
            <a:graphicFrameLocks noChangeAspect="1"/>
          </p:cNvGraphicFramePr>
          <p:nvPr/>
        </p:nvGraphicFramePr>
        <p:xfrm>
          <a:off x="762000" y="1497013"/>
          <a:ext cx="2590800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9" name="Photo Editor 照片" r:id="rId5" imgW="9609524" imgH="8849960" progId="MSPhotoEd.3">
                  <p:embed/>
                </p:oleObj>
              </mc:Choice>
              <mc:Fallback>
                <p:oleObj name="Photo Editor 照片" r:id="rId5" imgW="9609524" imgH="8849960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497013"/>
                        <a:ext cx="2590800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8" name="Object 8"/>
          <p:cNvGraphicFramePr>
            <a:graphicFrameLocks noChangeAspect="1"/>
          </p:cNvGraphicFramePr>
          <p:nvPr/>
        </p:nvGraphicFramePr>
        <p:xfrm>
          <a:off x="755650" y="4135438"/>
          <a:ext cx="2743200" cy="202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0" name="VISIO" r:id="rId7" imgW="2412360" imgH="1549440" progId="Visio.Drawing.5">
                  <p:embed/>
                </p:oleObj>
              </mc:Choice>
              <mc:Fallback>
                <p:oleObj name="VISIO" r:id="rId7" imgW="2412360" imgH="1549440" progId="Visio.Drawing.5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135438"/>
                        <a:ext cx="2743200" cy="202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9" name="AutoShape 9"/>
          <p:cNvSpPr>
            <a:spLocks/>
          </p:cNvSpPr>
          <p:nvPr/>
        </p:nvSpPr>
        <p:spPr bwMode="auto">
          <a:xfrm>
            <a:off x="3635375" y="3371850"/>
            <a:ext cx="1441450" cy="690563"/>
          </a:xfrm>
          <a:prstGeom prst="borderCallout1">
            <a:avLst>
              <a:gd name="adj1" fmla="val 16551"/>
              <a:gd name="adj2" fmla="val -5287"/>
              <a:gd name="adj3" fmla="val 131264"/>
              <a:gd name="adj4" fmla="val -84912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b="1" dirty="0"/>
              <a:t>共射电路</a:t>
            </a:r>
            <a:r>
              <a:rPr lang="en-US" altLang="zh-CN" b="1" i="1" dirty="0" err="1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b="1" baseline="-2500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=-π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 autoUpdateAnimBg="0"/>
      <p:bldP spid="102404" grpId="0" animBg="1" autoUpdateAnimBg="0"/>
      <p:bldP spid="102406" grpId="0" build="p" autoUpdateAnimBg="0"/>
      <p:bldP spid="10240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765175"/>
            <a:ext cx="3886200" cy="609600"/>
          </a:xfrm>
          <a:noFill/>
        </p:spPr>
        <p:txBody>
          <a:bodyPr/>
          <a:lstStyle/>
          <a:p>
            <a:pPr algn="l"/>
            <a:r>
              <a:rPr lang="zh-CN" altLang="zh-CN" sz="2800">
                <a:latin typeface="华文行楷" pitchFamily="2" charset="-122"/>
                <a:ea typeface="华文行楷" pitchFamily="2" charset="-122"/>
              </a:rPr>
              <a:t>2</a:t>
            </a:r>
            <a:r>
              <a:rPr lang="en-US" altLang="zh-CN" sz="2800">
                <a:latin typeface="华文行楷" pitchFamily="2" charset="-122"/>
                <a:ea typeface="华文行楷" pitchFamily="2" charset="-122"/>
              </a:rPr>
              <a:t>. </a:t>
            </a:r>
            <a:r>
              <a:rPr lang="zh-CN" altLang="zh-CN" sz="2800">
                <a:latin typeface="华文行楷" pitchFamily="2" charset="-122"/>
                <a:ea typeface="华文行楷" pitchFamily="2" charset="-122"/>
              </a:rPr>
              <a:t>变压器反馈式</a:t>
            </a:r>
            <a:r>
              <a:rPr lang="zh-CN" altLang="en-US" sz="2800">
                <a:latin typeface="华文行楷" pitchFamily="2" charset="-122"/>
                <a:ea typeface="华文行楷" pitchFamily="2" charset="-122"/>
              </a:rPr>
              <a:t>电路</a:t>
            </a:r>
            <a:endParaRPr lang="zh-CN" altLang="zh-CN" sz="2800">
              <a:latin typeface="华文行楷" pitchFamily="2" charset="-122"/>
              <a:ea typeface="华文行楷" pitchFamily="2" charset="-122"/>
            </a:endParaRPr>
          </a:p>
        </p:txBody>
      </p:sp>
      <p:graphicFrame>
        <p:nvGraphicFramePr>
          <p:cNvPr id="103427" name="Object 3"/>
          <p:cNvGraphicFramePr>
            <a:graphicFrameLocks noChangeAspect="1"/>
          </p:cNvGraphicFramePr>
          <p:nvPr/>
        </p:nvGraphicFramePr>
        <p:xfrm>
          <a:off x="755650" y="1484313"/>
          <a:ext cx="38100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04" name="Photo Editor 照片" r:id="rId3" imgW="10742857" imgH="9847619" progId="MSPhotoEd.3">
                  <p:embed/>
                </p:oleObj>
              </mc:Choice>
              <mc:Fallback>
                <p:oleObj name="Photo Editor 照片" r:id="rId3" imgW="10742857" imgH="9847619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2222" r="-1825" b="-2222"/>
                      <a:stretch>
                        <a:fillRect/>
                      </a:stretch>
                    </p:blipFill>
                    <p:spPr bwMode="auto">
                      <a:xfrm>
                        <a:off x="755650" y="1484313"/>
                        <a:ext cx="3810000" cy="3581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31850" y="2932113"/>
            <a:ext cx="228600" cy="304800"/>
            <a:chOff x="576" y="1632"/>
            <a:chExt cx="144" cy="192"/>
          </a:xfrm>
        </p:grpSpPr>
        <p:sp>
          <p:nvSpPr>
            <p:cNvPr id="103429" name="Line 5"/>
            <p:cNvSpPr>
              <a:spLocks noChangeShapeType="1"/>
            </p:cNvSpPr>
            <p:nvPr/>
          </p:nvSpPr>
          <p:spPr bwMode="auto">
            <a:xfrm>
              <a:off x="576" y="1632"/>
              <a:ext cx="144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30" name="Line 6"/>
            <p:cNvSpPr>
              <a:spLocks noChangeShapeType="1"/>
            </p:cNvSpPr>
            <p:nvPr/>
          </p:nvSpPr>
          <p:spPr bwMode="auto">
            <a:xfrm flipH="1">
              <a:off x="576" y="1632"/>
              <a:ext cx="144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27050" y="3770313"/>
            <a:ext cx="1143000" cy="1125537"/>
            <a:chOff x="336" y="2112"/>
            <a:chExt cx="821" cy="757"/>
          </a:xfrm>
        </p:grpSpPr>
        <p:graphicFrame>
          <p:nvGraphicFramePr>
            <p:cNvPr id="103432" name="Object 8"/>
            <p:cNvGraphicFramePr>
              <a:graphicFrameLocks noChangeAspect="1"/>
            </p:cNvGraphicFramePr>
            <p:nvPr/>
          </p:nvGraphicFramePr>
          <p:xfrm>
            <a:off x="336" y="2400"/>
            <a:ext cx="821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005" name="公式" r:id="rId5" imgW="711000" imgH="241200" progId="Equation.3">
                    <p:embed/>
                  </p:oleObj>
                </mc:Choice>
                <mc:Fallback>
                  <p:oleObj name="公式" r:id="rId5" imgW="711000" imgH="24120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2400"/>
                          <a:ext cx="821" cy="27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33" name="Object 9"/>
            <p:cNvGraphicFramePr>
              <a:graphicFrameLocks noChangeAspect="1"/>
            </p:cNvGraphicFramePr>
            <p:nvPr/>
          </p:nvGraphicFramePr>
          <p:xfrm>
            <a:off x="624" y="2112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006" name="公式" r:id="rId7" imgW="139680" imgH="139680" progId="Equation.3">
                    <p:embed/>
                  </p:oleObj>
                </mc:Choice>
                <mc:Fallback>
                  <p:oleObj name="公式" r:id="rId7" imgW="139680" imgH="13968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112"/>
                          <a:ext cx="192" cy="192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34" name="Object 10"/>
            <p:cNvGraphicFramePr>
              <a:graphicFrameLocks noChangeAspect="1"/>
            </p:cNvGraphicFramePr>
            <p:nvPr/>
          </p:nvGraphicFramePr>
          <p:xfrm>
            <a:off x="636" y="2743"/>
            <a:ext cx="212" cy="1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007" name="公式" r:id="rId9" imgW="126720" imgH="75960" progId="Equation.3">
                    <p:embed/>
                  </p:oleObj>
                </mc:Choice>
                <mc:Fallback>
                  <p:oleObj name="公式" r:id="rId9" imgW="126720" imgH="7596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6" y="2743"/>
                          <a:ext cx="212" cy="126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041650" y="2551113"/>
            <a:ext cx="228600" cy="657225"/>
            <a:chOff x="1968" y="1584"/>
            <a:chExt cx="144" cy="414"/>
          </a:xfrm>
        </p:grpSpPr>
        <p:graphicFrame>
          <p:nvGraphicFramePr>
            <p:cNvPr id="103436" name="Object 12"/>
            <p:cNvGraphicFramePr>
              <a:graphicFrameLocks noChangeAspect="1"/>
            </p:cNvGraphicFramePr>
            <p:nvPr/>
          </p:nvGraphicFramePr>
          <p:xfrm>
            <a:off x="1968" y="1913"/>
            <a:ext cx="144" cy="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008" name="公式" r:id="rId11" imgW="126720" imgH="75960" progId="Equation.3">
                    <p:embed/>
                  </p:oleObj>
                </mc:Choice>
                <mc:Fallback>
                  <p:oleObj name="公式" r:id="rId11" imgW="126720" imgH="7596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1913"/>
                          <a:ext cx="144" cy="85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37" name="Object 13"/>
            <p:cNvGraphicFramePr>
              <a:graphicFrameLocks noChangeAspect="1"/>
            </p:cNvGraphicFramePr>
            <p:nvPr/>
          </p:nvGraphicFramePr>
          <p:xfrm>
            <a:off x="1968" y="1584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009" name="公式" r:id="rId12" imgW="139680" imgH="139680" progId="Equation.3">
                    <p:embed/>
                  </p:oleObj>
                </mc:Choice>
                <mc:Fallback>
                  <p:oleObj name="公式" r:id="rId12" imgW="139680" imgH="1396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1584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2760663" y="1304925"/>
            <a:ext cx="685800" cy="984250"/>
            <a:chOff x="1791" y="799"/>
            <a:chExt cx="432" cy="620"/>
          </a:xfrm>
        </p:grpSpPr>
        <p:graphicFrame>
          <p:nvGraphicFramePr>
            <p:cNvPr id="103439" name="Object 15"/>
            <p:cNvGraphicFramePr>
              <a:graphicFrameLocks noChangeAspect="1"/>
            </p:cNvGraphicFramePr>
            <p:nvPr/>
          </p:nvGraphicFramePr>
          <p:xfrm>
            <a:off x="2079" y="799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010" name="公式" r:id="rId13" imgW="139680" imgH="139680" progId="Equation.3">
                    <p:embed/>
                  </p:oleObj>
                </mc:Choice>
                <mc:Fallback>
                  <p:oleObj name="公式" r:id="rId13" imgW="139680" imgH="1396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9" y="799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40" name="Object 16"/>
            <p:cNvGraphicFramePr>
              <a:graphicFrameLocks noChangeAspect="1"/>
            </p:cNvGraphicFramePr>
            <p:nvPr/>
          </p:nvGraphicFramePr>
          <p:xfrm>
            <a:off x="2079" y="1350"/>
            <a:ext cx="116" cy="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011" name="公式" r:id="rId14" imgW="126720" imgH="75960" progId="Equation.3">
                    <p:embed/>
                  </p:oleObj>
                </mc:Choice>
                <mc:Fallback>
                  <p:oleObj name="公式" r:id="rId14" imgW="126720" imgH="7596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9" y="1350"/>
                          <a:ext cx="116" cy="69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41" name="Object 17"/>
            <p:cNvGraphicFramePr>
              <a:graphicFrameLocks noChangeAspect="1"/>
            </p:cNvGraphicFramePr>
            <p:nvPr/>
          </p:nvGraphicFramePr>
          <p:xfrm>
            <a:off x="1791" y="1039"/>
            <a:ext cx="21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012" name="公式" r:id="rId15" imgW="203040" imgH="228600" progId="Equation.3">
                    <p:embed/>
                  </p:oleObj>
                </mc:Choice>
                <mc:Fallback>
                  <p:oleObj name="公式" r:id="rId15" imgW="203040" imgH="22860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1" y="1039"/>
                          <a:ext cx="211" cy="240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3336925" y="1665288"/>
            <a:ext cx="85725" cy="962025"/>
            <a:chOff x="2154" y="1026"/>
            <a:chExt cx="54" cy="606"/>
          </a:xfrm>
        </p:grpSpPr>
        <p:sp>
          <p:nvSpPr>
            <p:cNvPr id="103443" name="Oval 19"/>
            <p:cNvSpPr>
              <a:spLocks noChangeArrowheads="1"/>
            </p:cNvSpPr>
            <p:nvPr/>
          </p:nvSpPr>
          <p:spPr bwMode="auto">
            <a:xfrm>
              <a:off x="2154" y="1026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44" name="Oval 20"/>
            <p:cNvSpPr>
              <a:spLocks noChangeArrowheads="1"/>
            </p:cNvSpPr>
            <p:nvPr/>
          </p:nvSpPr>
          <p:spPr bwMode="auto">
            <a:xfrm>
              <a:off x="2160" y="1584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3445" name="Text Box 21"/>
          <p:cNvSpPr txBox="1">
            <a:spLocks noChangeArrowheads="1"/>
          </p:cNvSpPr>
          <p:nvPr/>
        </p:nvSpPr>
        <p:spPr bwMode="auto">
          <a:xfrm>
            <a:off x="5003800" y="3933825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>
                <a:latin typeface="Times New Roman" pitchFamily="18" charset="0"/>
              </a:rPr>
              <a:t>C</a:t>
            </a:r>
            <a:r>
              <a:rPr kumimoji="1" lang="en-US" altLang="zh-CN" sz="2400" b="1" baseline="-25000">
                <a:latin typeface="Times New Roman" pitchFamily="18" charset="0"/>
              </a:rPr>
              <a:t>1</a:t>
            </a:r>
            <a:r>
              <a:rPr kumimoji="1" lang="zh-CN" altLang="zh-CN" sz="2400" b="1">
                <a:latin typeface="Times New Roman" pitchFamily="18" charset="0"/>
              </a:rPr>
              <a:t>是必要的吗？</a:t>
            </a:r>
            <a:endParaRPr kumimoji="1" lang="zh-CN" altLang="en-US" sz="2400" b="1">
              <a:latin typeface="Times New Roman" pitchFamily="18" charset="0"/>
            </a:endParaRPr>
          </a:p>
        </p:txBody>
      </p:sp>
      <p:sp>
        <p:nvSpPr>
          <p:cNvPr id="103446" name="Text Box 22"/>
          <p:cNvSpPr txBox="1">
            <a:spLocks noChangeArrowheads="1"/>
          </p:cNvSpPr>
          <p:nvPr/>
        </p:nvSpPr>
        <p:spPr bwMode="auto">
          <a:xfrm>
            <a:off x="4357686" y="4292600"/>
            <a:ext cx="4572000" cy="135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特点：</a:t>
            </a:r>
          </a:p>
          <a:p>
            <a:pPr>
              <a:lnSpc>
                <a:spcPct val="115000"/>
              </a:lnSpc>
            </a:pP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solidFill>
                  <a:srgbClr val="A50021"/>
                </a:solidFill>
                <a:latin typeface="Times New Roman" pitchFamily="18" charset="0"/>
              </a:rPr>
              <a:t>    易振</a:t>
            </a: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，波形较好；耦合不紧密，损耗大，频率稳定性不高。</a:t>
            </a:r>
            <a:endParaRPr kumimoji="1" lang="zh-CN" altLang="en-US" sz="2400" dirty="0">
              <a:solidFill>
                <a:srgbClr val="A50021"/>
              </a:solidFill>
              <a:latin typeface="Times New Roman" pitchFamily="18" charset="0"/>
            </a:endParaRPr>
          </a:p>
        </p:txBody>
      </p:sp>
      <p:sp>
        <p:nvSpPr>
          <p:cNvPr id="103447" name="Text Box 23"/>
          <p:cNvSpPr txBox="1">
            <a:spLocks noChangeArrowheads="1"/>
          </p:cNvSpPr>
          <p:nvPr/>
        </p:nvSpPr>
        <p:spPr bwMode="auto">
          <a:xfrm>
            <a:off x="4932363" y="1196975"/>
            <a:ext cx="3962400" cy="2751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分析电路是否可能</a:t>
            </a:r>
            <a:r>
              <a:rPr kumimoji="1" lang="zh-CN" altLang="en-US" sz="2400" b="1" dirty="0" smtClean="0">
                <a:latin typeface="Times New Roman" pitchFamily="18" charset="0"/>
              </a:rPr>
              <a:t>产生</a:t>
            </a:r>
            <a:endParaRPr kumimoji="1" lang="en-US" altLang="zh-CN" sz="2400" b="1" dirty="0" smtClean="0">
              <a:latin typeface="Times New Roman" pitchFamily="18" charset="0"/>
            </a:endParaRPr>
          </a:p>
          <a:p>
            <a:pPr marL="457200" indent="-457200">
              <a:lnSpc>
                <a:spcPct val="120000"/>
              </a:lnSpc>
            </a:pPr>
            <a:r>
              <a:rPr kumimoji="1" lang="zh-CN" altLang="en-US" sz="2400" b="1" dirty="0" smtClean="0">
                <a:latin typeface="Times New Roman" pitchFamily="18" charset="0"/>
              </a:rPr>
              <a:t>正弦波</a:t>
            </a:r>
            <a:r>
              <a:rPr kumimoji="1" lang="zh-CN" altLang="en-US" sz="2400" b="1" dirty="0">
                <a:latin typeface="Times New Roman" pitchFamily="18" charset="0"/>
              </a:rPr>
              <a:t>振荡的步骤：</a:t>
            </a:r>
          </a:p>
          <a:p>
            <a:pPr marL="457200" indent="-457200">
              <a:lnSpc>
                <a:spcPct val="12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1) </a:t>
            </a:r>
            <a:r>
              <a:rPr kumimoji="1" lang="zh-CN" altLang="en-US" sz="2400" b="1" dirty="0">
                <a:latin typeface="Times New Roman" pitchFamily="18" charset="0"/>
              </a:rPr>
              <a:t>是否存在四个组成部分</a:t>
            </a:r>
          </a:p>
          <a:p>
            <a:pPr marL="457200" indent="-457200">
              <a:lnSpc>
                <a:spcPct val="12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2) </a:t>
            </a:r>
            <a:r>
              <a:rPr kumimoji="1" lang="zh-CN" altLang="en-US" sz="2400" b="1" dirty="0">
                <a:latin typeface="Times New Roman" pitchFamily="18" charset="0"/>
              </a:rPr>
              <a:t>放大电路是否能正常工作</a:t>
            </a:r>
          </a:p>
          <a:p>
            <a:pPr marL="457200" indent="-457200">
              <a:lnSpc>
                <a:spcPct val="12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3) </a:t>
            </a:r>
            <a:r>
              <a:rPr kumimoji="1" lang="zh-CN" altLang="en-US" sz="2400" b="1" dirty="0">
                <a:latin typeface="Times New Roman" pitchFamily="18" charset="0"/>
              </a:rPr>
              <a:t>是否满足相位条件</a:t>
            </a:r>
          </a:p>
          <a:p>
            <a:pPr marL="457200" indent="-457200">
              <a:lnSpc>
                <a:spcPct val="12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4) </a:t>
            </a:r>
            <a:r>
              <a:rPr kumimoji="1" lang="zh-CN" altLang="en-US" sz="2400" b="1" dirty="0">
                <a:latin typeface="Times New Roman" pitchFamily="18" charset="0"/>
              </a:rPr>
              <a:t>是否可能满足幅值条件</a:t>
            </a:r>
          </a:p>
        </p:txBody>
      </p:sp>
      <p:sp>
        <p:nvSpPr>
          <p:cNvPr id="103448" name="Text Box 24"/>
          <p:cNvSpPr txBox="1">
            <a:spLocks noChangeArrowheads="1"/>
          </p:cNvSpPr>
          <p:nvPr/>
        </p:nvSpPr>
        <p:spPr bwMode="auto">
          <a:xfrm>
            <a:off x="684213" y="5661025"/>
            <a:ext cx="8208962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</a:rPr>
              <a:t>    </a:t>
            </a:r>
            <a:r>
              <a:rPr kumimoji="1" lang="en-US" altLang="zh-CN" sz="2400" b="1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为</a:t>
            </a:r>
            <a:r>
              <a:rPr kumimoji="1" lang="zh-CN" altLang="en-US" sz="2400" b="1" dirty="0">
                <a:latin typeface="Times New Roman" pitchFamily="18" charset="0"/>
              </a:rPr>
              <a:t>使</a:t>
            </a:r>
            <a:r>
              <a:rPr kumimoji="1" lang="en-US" altLang="zh-CN" sz="2400" b="1" i="1" dirty="0">
                <a:latin typeface="Times New Roman" pitchFamily="18" charset="0"/>
              </a:rPr>
              <a:t>N</a:t>
            </a:r>
            <a:r>
              <a:rPr kumimoji="1" lang="en-US" altLang="zh-CN" sz="2400" b="1" baseline="-25000" dirty="0">
                <a:latin typeface="Times New Roman" pitchFamily="18" charset="0"/>
              </a:rPr>
              <a:t>1</a:t>
            </a:r>
            <a:r>
              <a:rPr kumimoji="1" lang="zh-CN" altLang="en-US" sz="2400" b="1" dirty="0">
                <a:latin typeface="Times New Roman" pitchFamily="18" charset="0"/>
              </a:rPr>
              <a:t>、</a:t>
            </a:r>
            <a:r>
              <a:rPr kumimoji="1" lang="en-US" altLang="zh-CN" sz="2400" b="1" i="1" dirty="0">
                <a:latin typeface="Times New Roman" pitchFamily="18" charset="0"/>
              </a:rPr>
              <a:t>N</a:t>
            </a:r>
            <a:r>
              <a:rPr kumimoji="1" lang="en-US" altLang="zh-CN" sz="2400" b="1" baseline="-25000" dirty="0">
                <a:latin typeface="Times New Roman" pitchFamily="18" charset="0"/>
              </a:rPr>
              <a:t>2</a:t>
            </a:r>
            <a:r>
              <a:rPr kumimoji="1" lang="zh-CN" altLang="en-US" sz="2400" b="1" dirty="0">
                <a:latin typeface="Times New Roman" pitchFamily="18" charset="0"/>
              </a:rPr>
              <a:t>耦合紧密，将它们合二为一，组成电感反馈式电路。</a:t>
            </a:r>
          </a:p>
        </p:txBody>
      </p:sp>
      <p:sp>
        <p:nvSpPr>
          <p:cNvPr id="103449" name="Text Box 25"/>
          <p:cNvSpPr txBox="1">
            <a:spLocks noChangeArrowheads="1"/>
          </p:cNvSpPr>
          <p:nvPr/>
        </p:nvSpPr>
        <p:spPr bwMode="auto">
          <a:xfrm>
            <a:off x="4932363" y="765175"/>
            <a:ext cx="3276600" cy="466725"/>
          </a:xfrm>
          <a:prstGeom prst="rect">
            <a:avLst/>
          </a:prstGeom>
          <a:solidFill>
            <a:srgbClr val="00FF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zh-CN" sz="2400" b="1">
                <a:solidFill>
                  <a:schemeClr val="tx2"/>
                </a:solidFill>
                <a:latin typeface="Times New Roman" pitchFamily="18" charset="0"/>
              </a:rPr>
              <a:t>必须有合适的同铭端！</a:t>
            </a:r>
            <a:endParaRPr kumimoji="1" lang="zh-CN" altLang="en-US" sz="2400" b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03450" name="AutoShape 26"/>
          <p:cNvSpPr>
            <a:spLocks/>
          </p:cNvSpPr>
          <p:nvPr/>
        </p:nvSpPr>
        <p:spPr bwMode="auto">
          <a:xfrm>
            <a:off x="684213" y="4970463"/>
            <a:ext cx="1795462" cy="690562"/>
          </a:xfrm>
          <a:prstGeom prst="borderCallout1">
            <a:avLst>
              <a:gd name="adj1" fmla="val 16551"/>
              <a:gd name="adj2" fmla="val 104245"/>
              <a:gd name="adj3" fmla="val -77241"/>
              <a:gd name="adj4" fmla="val 112292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000" b="1" dirty="0"/>
              <a:t>为什么用分立元件放大电路</a:t>
            </a:r>
          </a:p>
        </p:txBody>
      </p:sp>
      <p:sp>
        <p:nvSpPr>
          <p:cNvPr id="103451" name="Text Box 27"/>
          <p:cNvSpPr txBox="1">
            <a:spLocks noChangeArrowheads="1"/>
          </p:cNvSpPr>
          <p:nvPr/>
        </p:nvSpPr>
        <p:spPr bwMode="auto">
          <a:xfrm>
            <a:off x="1692275" y="6129338"/>
            <a:ext cx="172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/>
              <a:t>如何组成？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3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3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3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3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3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3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3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3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0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45" grpId="0" autoUpdateAnimBg="0"/>
      <p:bldP spid="103446" grpId="0" build="p" autoUpdateAnimBg="0"/>
      <p:bldP spid="103447" grpId="0" build="p" autoUpdateAnimBg="0"/>
      <p:bldP spid="103448" grpId="0" build="p" autoUpdateAnimBg="0"/>
      <p:bldP spid="103449" grpId="0" animBg="1" autoUpdateAnimBg="0"/>
      <p:bldP spid="103450" grpId="0" animBg="1"/>
      <p:bldP spid="1034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836613"/>
            <a:ext cx="4176713" cy="533400"/>
          </a:xfrm>
          <a:noFill/>
        </p:spPr>
        <p:txBody>
          <a:bodyPr/>
          <a:lstStyle/>
          <a:p>
            <a:pPr algn="l"/>
            <a:r>
              <a:rPr lang="en-US" altLang="zh-CN" sz="2800">
                <a:latin typeface="华文行楷" pitchFamily="2" charset="-122"/>
                <a:ea typeface="华文行楷" pitchFamily="2" charset="-122"/>
              </a:rPr>
              <a:t>3.  </a:t>
            </a:r>
            <a:r>
              <a:rPr lang="zh-CN" altLang="en-US" sz="2800">
                <a:latin typeface="华文行楷" pitchFamily="2" charset="-122"/>
                <a:ea typeface="华文行楷" pitchFamily="2" charset="-122"/>
              </a:rPr>
              <a:t>电感反馈式电路</a:t>
            </a:r>
            <a:endParaRPr lang="zh-CN" altLang="zh-CN" sz="2800">
              <a:latin typeface="华文行楷" pitchFamily="2" charset="-122"/>
              <a:ea typeface="华文行楷" pitchFamily="2" charset="-122"/>
            </a:endParaRPr>
          </a:p>
        </p:txBody>
      </p:sp>
      <p:graphicFrame>
        <p:nvGraphicFramePr>
          <p:cNvPr id="104451" name="Object 3"/>
          <p:cNvGraphicFramePr>
            <a:graphicFrameLocks noChangeAspect="1"/>
          </p:cNvGraphicFramePr>
          <p:nvPr/>
        </p:nvGraphicFramePr>
        <p:xfrm>
          <a:off x="914400" y="1606550"/>
          <a:ext cx="3657600" cy="319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30" name="Photo Editor 照片" r:id="rId3" imgW="10523810" imgH="9180952" progId="MSPhotoEd.3">
                  <p:embed/>
                </p:oleObj>
              </mc:Choice>
              <mc:Fallback>
                <p:oleObj name="Photo Editor 照片" r:id="rId3" imgW="10523810" imgH="9180952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6550"/>
                        <a:ext cx="3657600" cy="319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14400" y="2901950"/>
            <a:ext cx="152400" cy="228600"/>
            <a:chOff x="3024" y="2496"/>
            <a:chExt cx="96" cy="144"/>
          </a:xfrm>
        </p:grpSpPr>
        <p:sp>
          <p:nvSpPr>
            <p:cNvPr id="104453" name="Line 5"/>
            <p:cNvSpPr>
              <a:spLocks noChangeShapeType="1"/>
            </p:cNvSpPr>
            <p:nvPr/>
          </p:nvSpPr>
          <p:spPr bwMode="auto">
            <a:xfrm flipH="1">
              <a:off x="3024" y="2496"/>
              <a:ext cx="96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54" name="Line 6"/>
            <p:cNvSpPr>
              <a:spLocks noChangeShapeType="1"/>
            </p:cNvSpPr>
            <p:nvPr/>
          </p:nvSpPr>
          <p:spPr bwMode="auto">
            <a:xfrm>
              <a:off x="3024" y="2496"/>
              <a:ext cx="96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4455" name="Text Box 7"/>
          <p:cNvSpPr txBox="1">
            <a:spLocks noChangeArrowheads="1"/>
          </p:cNvSpPr>
          <p:nvPr/>
        </p:nvSpPr>
        <p:spPr bwMode="auto">
          <a:xfrm>
            <a:off x="762000" y="5416550"/>
            <a:ext cx="3581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反馈电压取自哪个线圈？</a:t>
            </a:r>
          </a:p>
          <a:p>
            <a:r>
              <a:rPr kumimoji="1" lang="zh-CN" altLang="en-US" sz="2400" b="1">
                <a:latin typeface="Times New Roman" pitchFamily="18" charset="0"/>
              </a:rPr>
              <a:t>反馈电压的极性？</a:t>
            </a:r>
            <a:endParaRPr kumimoji="1" lang="zh-CN" altLang="en-US" sz="2400">
              <a:latin typeface="Times New Roman" pitchFamily="18" charset="0"/>
            </a:endParaRP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57200" y="3435350"/>
            <a:ext cx="1303338" cy="1300163"/>
            <a:chOff x="2736" y="2832"/>
            <a:chExt cx="821" cy="819"/>
          </a:xfrm>
        </p:grpSpPr>
        <p:graphicFrame>
          <p:nvGraphicFramePr>
            <p:cNvPr id="104457" name="Object 9"/>
            <p:cNvGraphicFramePr>
              <a:graphicFrameLocks noChangeAspect="1"/>
            </p:cNvGraphicFramePr>
            <p:nvPr/>
          </p:nvGraphicFramePr>
          <p:xfrm>
            <a:off x="2736" y="3120"/>
            <a:ext cx="821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031" name="公式" r:id="rId5" imgW="711000" imgH="241200" progId="Equation.3">
                    <p:embed/>
                  </p:oleObj>
                </mc:Choice>
                <mc:Fallback>
                  <p:oleObj name="公式" r:id="rId5" imgW="711000" imgH="24120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3120"/>
                          <a:ext cx="821" cy="27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58" name="Object 10"/>
            <p:cNvGraphicFramePr>
              <a:graphicFrameLocks noChangeAspect="1"/>
            </p:cNvGraphicFramePr>
            <p:nvPr/>
          </p:nvGraphicFramePr>
          <p:xfrm>
            <a:off x="3024" y="2832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032" name="公式" r:id="rId7" imgW="139680" imgH="139680" progId="Equation.3">
                    <p:embed/>
                  </p:oleObj>
                </mc:Choice>
                <mc:Fallback>
                  <p:oleObj name="公式" r:id="rId7" imgW="139680" imgH="13968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832"/>
                          <a:ext cx="192" cy="192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59" name="Object 11"/>
            <p:cNvGraphicFramePr>
              <a:graphicFrameLocks noChangeAspect="1"/>
            </p:cNvGraphicFramePr>
            <p:nvPr/>
          </p:nvGraphicFramePr>
          <p:xfrm>
            <a:off x="3034" y="3548"/>
            <a:ext cx="172" cy="1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033" name="公式" r:id="rId9" imgW="126720" imgH="75960" progId="Equation.3">
                    <p:embed/>
                  </p:oleObj>
                </mc:Choice>
                <mc:Fallback>
                  <p:oleObj name="公式" r:id="rId9" imgW="126720" imgH="7596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4" y="3548"/>
                          <a:ext cx="172" cy="103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203575" y="2349500"/>
            <a:ext cx="169863" cy="700088"/>
            <a:chOff x="2016" y="1310"/>
            <a:chExt cx="107" cy="441"/>
          </a:xfrm>
        </p:grpSpPr>
        <p:graphicFrame>
          <p:nvGraphicFramePr>
            <p:cNvPr id="104461" name="Object 13"/>
            <p:cNvGraphicFramePr>
              <a:graphicFrameLocks noChangeAspect="1"/>
            </p:cNvGraphicFramePr>
            <p:nvPr/>
          </p:nvGraphicFramePr>
          <p:xfrm>
            <a:off x="2016" y="1694"/>
            <a:ext cx="96" cy="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034" name="公式" r:id="rId11" imgW="126720" imgH="75960" progId="Equation.3">
                    <p:embed/>
                  </p:oleObj>
                </mc:Choice>
                <mc:Fallback>
                  <p:oleObj name="公式" r:id="rId11" imgW="126720" imgH="7596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694"/>
                          <a:ext cx="96" cy="5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62" name="Object 14"/>
            <p:cNvGraphicFramePr>
              <a:graphicFrameLocks noChangeAspect="1"/>
            </p:cNvGraphicFramePr>
            <p:nvPr/>
          </p:nvGraphicFramePr>
          <p:xfrm>
            <a:off x="2016" y="1310"/>
            <a:ext cx="107" cy="1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035" name="公式" r:id="rId12" imgW="139680" imgH="139680" progId="Equation.3">
                    <p:embed/>
                  </p:oleObj>
                </mc:Choice>
                <mc:Fallback>
                  <p:oleObj name="公式" r:id="rId12" imgW="139680" imgH="13968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310"/>
                          <a:ext cx="107" cy="10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200400" y="1530350"/>
            <a:ext cx="169863" cy="700088"/>
            <a:chOff x="2016" y="782"/>
            <a:chExt cx="107" cy="441"/>
          </a:xfrm>
        </p:grpSpPr>
        <p:graphicFrame>
          <p:nvGraphicFramePr>
            <p:cNvPr id="104464" name="Object 16"/>
            <p:cNvGraphicFramePr>
              <a:graphicFrameLocks noChangeAspect="1"/>
            </p:cNvGraphicFramePr>
            <p:nvPr/>
          </p:nvGraphicFramePr>
          <p:xfrm>
            <a:off x="2016" y="782"/>
            <a:ext cx="107" cy="1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036" name="公式" r:id="rId13" imgW="139680" imgH="139680" progId="Equation.3">
                    <p:embed/>
                  </p:oleObj>
                </mc:Choice>
                <mc:Fallback>
                  <p:oleObj name="公式" r:id="rId13" imgW="139680" imgH="1396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782"/>
                          <a:ext cx="107" cy="10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65" name="Object 17"/>
            <p:cNvGraphicFramePr>
              <a:graphicFrameLocks noChangeAspect="1"/>
            </p:cNvGraphicFramePr>
            <p:nvPr/>
          </p:nvGraphicFramePr>
          <p:xfrm>
            <a:off x="2016" y="1166"/>
            <a:ext cx="96" cy="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037" name="公式" r:id="rId14" imgW="126720" imgH="75960" progId="Equation.3">
                    <p:embed/>
                  </p:oleObj>
                </mc:Choice>
                <mc:Fallback>
                  <p:oleObj name="公式" r:id="rId14" imgW="126720" imgH="7596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166"/>
                          <a:ext cx="96" cy="5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4466" name="Object 18"/>
          <p:cNvGraphicFramePr>
            <a:graphicFrameLocks noChangeAspect="1"/>
          </p:cNvGraphicFramePr>
          <p:nvPr/>
        </p:nvGraphicFramePr>
        <p:xfrm>
          <a:off x="2905125" y="1835150"/>
          <a:ext cx="2682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38" name="公式" r:id="rId15" imgW="203040" imgH="228600" progId="Equation.3">
                  <p:embed/>
                </p:oleObj>
              </mc:Choice>
              <mc:Fallback>
                <p:oleObj name="公式" r:id="rId15" imgW="20304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1835150"/>
                        <a:ext cx="268288" cy="3048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67" name="AutoShape 19"/>
          <p:cNvSpPr>
            <a:spLocks/>
          </p:cNvSpPr>
          <p:nvPr/>
        </p:nvSpPr>
        <p:spPr bwMode="auto">
          <a:xfrm>
            <a:off x="2200275" y="4833938"/>
            <a:ext cx="1533525" cy="466725"/>
          </a:xfrm>
          <a:prstGeom prst="borderCallout1">
            <a:avLst>
              <a:gd name="adj1" fmla="val 24491"/>
              <a:gd name="adj2" fmla="val -4968"/>
              <a:gd name="adj3" fmla="val -265306"/>
              <a:gd name="adj4" fmla="val -42338"/>
            </a:avLst>
          </a:prstGeom>
          <a:solidFill>
            <a:srgbClr val="FFFFCC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必要吗？</a:t>
            </a:r>
            <a:endParaRPr kumimoji="1" lang="zh-CN" altLang="en-US" sz="2400">
              <a:latin typeface="Times New Roman" pitchFamily="18" charset="0"/>
            </a:endParaRPr>
          </a:p>
        </p:txBody>
      </p:sp>
      <p:graphicFrame>
        <p:nvGraphicFramePr>
          <p:cNvPr id="104468" name="Object 20"/>
          <p:cNvGraphicFramePr>
            <a:graphicFrameLocks noChangeAspect="1"/>
          </p:cNvGraphicFramePr>
          <p:nvPr/>
        </p:nvGraphicFramePr>
        <p:xfrm>
          <a:off x="5148263" y="2205038"/>
          <a:ext cx="335280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39" name="Photo Editor 照片" r:id="rId17" imgW="12485714" imgH="5990476" progId="MSPhotoEd.3">
                  <p:embed/>
                </p:oleObj>
              </mc:Choice>
              <mc:Fallback>
                <p:oleObj name="Photo Editor 照片" r:id="rId17" imgW="12485714" imgH="5990476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938" t="-4041" r="20563" b="-5051"/>
                      <a:stretch>
                        <a:fillRect/>
                      </a:stretch>
                    </p:blipFill>
                    <p:spPr bwMode="auto">
                      <a:xfrm>
                        <a:off x="5148263" y="2205038"/>
                        <a:ext cx="3352800" cy="21558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69" name="Text Box 21"/>
          <p:cNvSpPr txBox="1">
            <a:spLocks noChangeArrowheads="1"/>
          </p:cNvSpPr>
          <p:nvPr/>
        </p:nvSpPr>
        <p:spPr bwMode="auto">
          <a:xfrm>
            <a:off x="4716463" y="4581525"/>
            <a:ext cx="4038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Times New Roman" pitchFamily="18" charset="0"/>
              </a:rPr>
              <a:t>    </a:t>
            </a:r>
            <a:r>
              <a:rPr kumimoji="1" lang="en-US" altLang="zh-CN" sz="2400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电感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的三个抽头分别接晶体管的三个极，故称之为电感三点式电路。</a:t>
            </a:r>
            <a:endParaRPr kumimoji="1" lang="zh-CN" alt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04470" name="Text Box 22"/>
          <p:cNvSpPr txBox="1">
            <a:spLocks noChangeArrowheads="1"/>
          </p:cNvSpPr>
          <p:nvPr/>
        </p:nvSpPr>
        <p:spPr bwMode="auto">
          <a:xfrm>
            <a:off x="5148263" y="1701800"/>
            <a:ext cx="2016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电路特点？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4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4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4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5" grpId="0" autoUpdateAnimBg="0"/>
      <p:bldP spid="104467" grpId="0" animBg="1" autoUpdateAnimBg="0"/>
      <p:bldP spid="104469" grpId="0" build="p" autoUpdateAnimBg="0"/>
      <p:bldP spid="10447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836613"/>
            <a:ext cx="4103688" cy="465137"/>
          </a:xfrm>
          <a:noFill/>
          <a:ln/>
        </p:spPr>
        <p:txBody>
          <a:bodyPr/>
          <a:lstStyle/>
          <a:p>
            <a:pPr algn="l"/>
            <a:r>
              <a:rPr lang="zh-CN" altLang="zh-CN" sz="2800">
                <a:latin typeface="华文行楷" pitchFamily="2" charset="-122"/>
                <a:ea typeface="华文行楷" pitchFamily="2" charset="-122"/>
              </a:rPr>
              <a:t>3</a:t>
            </a:r>
            <a:r>
              <a:rPr lang="en-US" altLang="zh-CN" sz="2800">
                <a:latin typeface="华文行楷" pitchFamily="2" charset="-122"/>
                <a:ea typeface="华文行楷" pitchFamily="2" charset="-122"/>
              </a:rPr>
              <a:t>. </a:t>
            </a:r>
            <a:r>
              <a:rPr lang="zh-CN" altLang="zh-CN" sz="2800">
                <a:latin typeface="华文行楷" pitchFamily="2" charset="-122"/>
                <a:ea typeface="华文行楷" pitchFamily="2" charset="-122"/>
              </a:rPr>
              <a:t>电感反馈式电路</a:t>
            </a:r>
          </a:p>
        </p:txBody>
      </p:sp>
      <p:graphicFrame>
        <p:nvGraphicFramePr>
          <p:cNvPr id="105475" name="Object 3"/>
          <p:cNvGraphicFramePr>
            <a:graphicFrameLocks noChangeAspect="1"/>
          </p:cNvGraphicFramePr>
          <p:nvPr/>
        </p:nvGraphicFramePr>
        <p:xfrm>
          <a:off x="900113" y="1341438"/>
          <a:ext cx="33528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38" name="Photo Editor 照片" r:id="rId3" imgW="10523810" imgH="9180952" progId="MSPhotoEd.3">
                  <p:embed/>
                </p:oleObj>
              </mc:Choice>
              <mc:Fallback>
                <p:oleObj name="Photo Editor 照片" r:id="rId3" imgW="10523810" imgH="9180952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380" r="-2380" b="-3754"/>
                      <a:stretch>
                        <a:fillRect/>
                      </a:stretch>
                    </p:blipFill>
                    <p:spPr bwMode="auto">
                      <a:xfrm>
                        <a:off x="900113" y="1341438"/>
                        <a:ext cx="3352800" cy="28956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4557713" y="1798638"/>
            <a:ext cx="3962400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>
                <a:solidFill>
                  <a:srgbClr val="A50021"/>
                </a:solidFill>
                <a:latin typeface="Times New Roman" pitchFamily="18" charset="0"/>
              </a:rPr>
              <a:t>特点：耦合紧密，易振，振幅大，</a:t>
            </a:r>
            <a:r>
              <a:rPr kumimoji="1" lang="en-US" altLang="zh-CN" sz="2400" b="1" i="1">
                <a:solidFill>
                  <a:srgbClr val="A50021"/>
                </a:solidFill>
                <a:latin typeface="Times New Roman" pitchFamily="18" charset="0"/>
              </a:rPr>
              <a:t>C </a:t>
            </a:r>
            <a:r>
              <a:rPr kumimoji="1" lang="zh-CN" altLang="zh-CN" sz="2400" b="1">
                <a:solidFill>
                  <a:srgbClr val="A50021"/>
                </a:solidFill>
                <a:latin typeface="Times New Roman" pitchFamily="18" charset="0"/>
              </a:rPr>
              <a:t>用可调电容可获得较宽范围的振荡频率。波形较差，常含有高次谐波。</a:t>
            </a:r>
            <a:endParaRPr kumimoji="1" lang="zh-CN" altLang="en-US" sz="2400">
              <a:solidFill>
                <a:srgbClr val="A50021"/>
              </a:solidFill>
              <a:latin typeface="Times New Roman" pitchFamily="18" charset="0"/>
            </a:endParaRPr>
          </a:p>
        </p:txBody>
      </p:sp>
      <p:sp>
        <p:nvSpPr>
          <p:cNvPr id="105477" name="Line 5"/>
          <p:cNvSpPr>
            <a:spLocks noChangeShapeType="1"/>
          </p:cNvSpPr>
          <p:nvPr/>
        </p:nvSpPr>
        <p:spPr bwMode="auto">
          <a:xfrm flipV="1">
            <a:off x="2500313" y="1493838"/>
            <a:ext cx="228600" cy="3810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05478" name="Object 6"/>
          <p:cNvGraphicFramePr>
            <a:graphicFrameLocks noChangeAspect="1"/>
          </p:cNvGraphicFramePr>
          <p:nvPr/>
        </p:nvGraphicFramePr>
        <p:xfrm>
          <a:off x="898525" y="4313238"/>
          <a:ext cx="7493000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39" name="Equation" r:id="rId5" imgW="3784320" imgH="533160" progId="Equation.3">
                  <p:embed/>
                </p:oleObj>
              </mc:Choice>
              <mc:Fallback>
                <p:oleObj name="Equation" r:id="rId5" imgW="3784320" imgH="5331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4313238"/>
                        <a:ext cx="7493000" cy="1052512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823913" y="5456238"/>
            <a:ext cx="7620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Times New Roman" pitchFamily="18" charset="0"/>
              </a:rPr>
              <a:t>    </a:t>
            </a:r>
            <a:r>
              <a:rPr kumimoji="1" lang="en-US" altLang="zh-CN" sz="2400" dirty="0" smtClean="0">
                <a:latin typeface="Times New Roman" pitchFamily="18" charset="0"/>
              </a:rPr>
              <a:t>     </a:t>
            </a:r>
            <a:r>
              <a:rPr kumimoji="1" lang="zh-CN" altLang="en-US" sz="2400" b="1" dirty="0" smtClean="0">
                <a:latin typeface="Times New Roman" pitchFamily="18" charset="0"/>
              </a:rPr>
              <a:t>由于</a:t>
            </a:r>
            <a:r>
              <a:rPr kumimoji="1" lang="zh-CN" altLang="en-US" sz="2400" b="1" dirty="0">
                <a:latin typeface="Times New Roman" pitchFamily="18" charset="0"/>
              </a:rPr>
              <a:t>电感对高频信号呈现较大的电抗，故波形中含高次谐波，为使振荡波形好，采用电容反馈式电路。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5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 build="p" autoUpdateAnimBg="0"/>
      <p:bldP spid="105477" grpId="0" animBg="1"/>
      <p:bldP spid="105479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498" name="Object 2"/>
          <p:cNvGraphicFramePr>
            <a:graphicFrameLocks noChangeAspect="1"/>
          </p:cNvGraphicFramePr>
          <p:nvPr/>
        </p:nvGraphicFramePr>
        <p:xfrm>
          <a:off x="609600" y="1417638"/>
          <a:ext cx="388620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86" name="Photo Editor 照片" r:id="rId3" imgW="11304762" imgH="9171429" progId="MSPhotoEd.3">
                  <p:embed/>
                </p:oleObj>
              </mc:Choice>
              <mc:Fallback>
                <p:oleObj name="Photo Editor 照片" r:id="rId3" imgW="11304762" imgH="9171429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417638"/>
                        <a:ext cx="388620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499" name="Rectangle 3"/>
          <p:cNvSpPr>
            <a:spLocks noGrp="1" noChangeArrowheads="1"/>
          </p:cNvSpPr>
          <p:nvPr>
            <p:ph type="title"/>
          </p:nvPr>
        </p:nvSpPr>
        <p:spPr>
          <a:xfrm>
            <a:off x="250825" y="765175"/>
            <a:ext cx="7575550" cy="609600"/>
          </a:xfrm>
          <a:noFill/>
        </p:spPr>
        <p:txBody>
          <a:bodyPr/>
          <a:lstStyle/>
          <a:p>
            <a:pPr algn="l"/>
            <a:r>
              <a:rPr lang="en-US" altLang="zh-CN" sz="2800">
                <a:latin typeface="华文行楷" pitchFamily="2" charset="-122"/>
                <a:ea typeface="华文行楷" pitchFamily="2" charset="-122"/>
              </a:rPr>
              <a:t>4. </a:t>
            </a:r>
            <a:r>
              <a:rPr lang="zh-CN" altLang="zh-CN" sz="2800">
                <a:latin typeface="华文行楷" pitchFamily="2" charset="-122"/>
                <a:ea typeface="华文行楷" pitchFamily="2" charset="-122"/>
              </a:rPr>
              <a:t>电容反馈式（电容三点式）电路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25488" y="2616200"/>
            <a:ext cx="152400" cy="152400"/>
            <a:chOff x="624" y="1392"/>
            <a:chExt cx="96" cy="96"/>
          </a:xfrm>
        </p:grpSpPr>
        <p:sp>
          <p:nvSpPr>
            <p:cNvPr id="106501" name="Line 5"/>
            <p:cNvSpPr>
              <a:spLocks noChangeShapeType="1"/>
            </p:cNvSpPr>
            <p:nvPr/>
          </p:nvSpPr>
          <p:spPr bwMode="auto">
            <a:xfrm>
              <a:off x="624" y="1392"/>
              <a:ext cx="96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02" name="Line 6"/>
            <p:cNvSpPr>
              <a:spLocks noChangeShapeType="1"/>
            </p:cNvSpPr>
            <p:nvPr/>
          </p:nvSpPr>
          <p:spPr bwMode="auto">
            <a:xfrm flipH="1">
              <a:off x="624" y="1392"/>
              <a:ext cx="96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38200" y="2789238"/>
            <a:ext cx="304800" cy="1066800"/>
            <a:chOff x="672" y="1488"/>
            <a:chExt cx="203" cy="710"/>
          </a:xfrm>
        </p:grpSpPr>
        <p:graphicFrame>
          <p:nvGraphicFramePr>
            <p:cNvPr id="106504" name="Object 8"/>
            <p:cNvGraphicFramePr>
              <a:graphicFrameLocks noChangeAspect="1"/>
            </p:cNvGraphicFramePr>
            <p:nvPr/>
          </p:nvGraphicFramePr>
          <p:xfrm>
            <a:off x="672" y="1728"/>
            <a:ext cx="20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087" name="公式" r:id="rId5" imgW="177480" imgH="228600" progId="Equation.3">
                    <p:embed/>
                  </p:oleObj>
                </mc:Choice>
                <mc:Fallback>
                  <p:oleObj name="公式" r:id="rId5" imgW="177480" imgH="228600" progId="Equation.3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728"/>
                          <a:ext cx="203" cy="26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05" name="Object 9"/>
            <p:cNvGraphicFramePr>
              <a:graphicFrameLocks noChangeAspect="1"/>
            </p:cNvGraphicFramePr>
            <p:nvPr/>
          </p:nvGraphicFramePr>
          <p:xfrm>
            <a:off x="672" y="1488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088" name="公式" r:id="rId7" imgW="139680" imgH="139680" progId="Equation.3">
                    <p:embed/>
                  </p:oleObj>
                </mc:Choice>
                <mc:Fallback>
                  <p:oleObj name="公式" r:id="rId7" imgW="139680" imgH="139680" progId="Equation.3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488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06" name="Object 10"/>
            <p:cNvGraphicFramePr>
              <a:graphicFrameLocks noChangeAspect="1"/>
            </p:cNvGraphicFramePr>
            <p:nvPr/>
          </p:nvGraphicFramePr>
          <p:xfrm>
            <a:off x="672" y="2112"/>
            <a:ext cx="144" cy="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089" name="公式" r:id="rId9" imgW="126720" imgH="75960" progId="Equation.3">
                    <p:embed/>
                  </p:oleObj>
                </mc:Choice>
                <mc:Fallback>
                  <p:oleObj name="公式" r:id="rId9" imgW="126720" imgH="75960" progId="Equation.3">
                    <p:embed/>
                    <p:pic>
                      <p:nvPicPr>
                        <p:cNvPr id="0" name="Picture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112"/>
                          <a:ext cx="144" cy="86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6507" name="Object 11"/>
          <p:cNvGraphicFramePr>
            <a:graphicFrameLocks noChangeAspect="1"/>
          </p:cNvGraphicFramePr>
          <p:nvPr/>
        </p:nvGraphicFramePr>
        <p:xfrm>
          <a:off x="2590800" y="2103438"/>
          <a:ext cx="228600" cy="13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90" name="公式" r:id="rId11" imgW="126720" imgH="75960" progId="Equation.3">
                  <p:embed/>
                </p:oleObj>
              </mc:Choice>
              <mc:Fallback>
                <p:oleObj name="公式" r:id="rId11" imgW="126720" imgH="759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103438"/>
                        <a:ext cx="228600" cy="13652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29000" y="3322638"/>
            <a:ext cx="266700" cy="609600"/>
            <a:chOff x="2160" y="1968"/>
            <a:chExt cx="168" cy="384"/>
          </a:xfrm>
        </p:grpSpPr>
        <p:graphicFrame>
          <p:nvGraphicFramePr>
            <p:cNvPr id="106509" name="Object 13"/>
            <p:cNvGraphicFramePr>
              <a:graphicFrameLocks noChangeAspect="1"/>
            </p:cNvGraphicFramePr>
            <p:nvPr/>
          </p:nvGraphicFramePr>
          <p:xfrm>
            <a:off x="2184" y="2208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091" name="公式" r:id="rId12" imgW="139680" imgH="139680" progId="Equation.3">
                    <p:embed/>
                  </p:oleObj>
                </mc:Choice>
                <mc:Fallback>
                  <p:oleObj name="公式" r:id="rId12" imgW="139680" imgH="13968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4" y="2208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10" name="Object 14"/>
            <p:cNvGraphicFramePr>
              <a:graphicFrameLocks noChangeAspect="1"/>
            </p:cNvGraphicFramePr>
            <p:nvPr/>
          </p:nvGraphicFramePr>
          <p:xfrm>
            <a:off x="2160" y="1968"/>
            <a:ext cx="144" cy="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092" name="公式" r:id="rId13" imgW="126720" imgH="75960" progId="Equation.3">
                    <p:embed/>
                  </p:oleObj>
                </mc:Choice>
                <mc:Fallback>
                  <p:oleObj name="公式" r:id="rId13" imgW="126720" imgH="75960" progId="Equation.3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1968"/>
                          <a:ext cx="144" cy="86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6511" name="Object 15"/>
          <p:cNvGraphicFramePr>
            <a:graphicFrameLocks noChangeAspect="1"/>
          </p:cNvGraphicFramePr>
          <p:nvPr/>
        </p:nvGraphicFramePr>
        <p:xfrm>
          <a:off x="2743200" y="4008438"/>
          <a:ext cx="3349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93" name="公式" r:id="rId14" imgW="203040" imgH="228600" progId="Equation.3">
                  <p:embed/>
                </p:oleObj>
              </mc:Choice>
              <mc:Fallback>
                <p:oleObj name="公式" r:id="rId14" imgW="20304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008438"/>
                        <a:ext cx="334963" cy="3810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2" name="Object 16"/>
          <p:cNvGraphicFramePr>
            <a:graphicFrameLocks noChangeAspect="1"/>
          </p:cNvGraphicFramePr>
          <p:nvPr/>
        </p:nvGraphicFramePr>
        <p:xfrm>
          <a:off x="4648200" y="1646238"/>
          <a:ext cx="320040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94" name="Equation" r:id="rId16" imgW="1726920" imgH="457200" progId="Equation.3">
                  <p:embed/>
                </p:oleObj>
              </mc:Choice>
              <mc:Fallback>
                <p:oleObj name="Equation" r:id="rId16" imgW="1726920" imgH="457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646238"/>
                        <a:ext cx="3200400" cy="846137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13" name="Text Box 17"/>
          <p:cNvSpPr txBox="1">
            <a:spLocks noChangeArrowheads="1"/>
          </p:cNvSpPr>
          <p:nvPr/>
        </p:nvSpPr>
        <p:spPr bwMode="auto">
          <a:xfrm>
            <a:off x="457200" y="4694238"/>
            <a:ext cx="8305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Times New Roman" pitchFamily="18" charset="0"/>
              </a:rPr>
              <a:t>     </a:t>
            </a:r>
            <a:r>
              <a:rPr kumimoji="1" lang="en-US" altLang="zh-CN" sz="2400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若要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振荡频率高，则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L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、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C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、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C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2</a:t>
            </a:r>
            <a:r>
              <a:rPr kumimoji="1" lang="zh-CN" altLang="zh-CN" sz="2400" b="1" dirty="0">
                <a:solidFill>
                  <a:schemeClr val="tx2"/>
                </a:solidFill>
                <a:latin typeface="Times New Roman" pitchFamily="18" charset="0"/>
              </a:rPr>
              <a:t>的取值就要小。当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电容</a:t>
            </a:r>
            <a:r>
              <a:rPr kumimoji="1" lang="zh-CN" altLang="zh-CN" sz="2400" b="1" dirty="0">
                <a:solidFill>
                  <a:schemeClr val="tx2"/>
                </a:solidFill>
                <a:latin typeface="Times New Roman" pitchFamily="18" charset="0"/>
              </a:rPr>
              <a:t>减小到一定程度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时</a:t>
            </a:r>
            <a:r>
              <a:rPr kumimoji="1" lang="zh-CN" altLang="zh-CN" sz="2400" b="1" dirty="0">
                <a:solidFill>
                  <a:schemeClr val="tx2"/>
                </a:solidFill>
                <a:latin typeface="Times New Roman" pitchFamily="18" charset="0"/>
              </a:rPr>
              <a:t>，晶体管的极间电容将并联在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C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1</a:t>
            </a:r>
            <a:r>
              <a:rPr kumimoji="1" lang="zh-CN" altLang="zh-CN" sz="2400" b="1" dirty="0">
                <a:solidFill>
                  <a:schemeClr val="tx2"/>
                </a:solidFill>
                <a:latin typeface="Times New Roman" pitchFamily="18" charset="0"/>
              </a:rPr>
              <a:t>和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C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2</a:t>
            </a:r>
            <a:r>
              <a:rPr kumimoji="1" lang="zh-CN" altLang="zh-CN" sz="2400" b="1" dirty="0">
                <a:solidFill>
                  <a:schemeClr val="tx2"/>
                </a:solidFill>
                <a:latin typeface="Times New Roman" pitchFamily="18" charset="0"/>
              </a:rPr>
              <a:t>上，影响振荡频率。</a:t>
            </a:r>
            <a:endParaRPr kumimoji="1" lang="zh-CN" alt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graphicFrame>
        <p:nvGraphicFramePr>
          <p:cNvPr id="106514" name="Object 18"/>
          <p:cNvGraphicFramePr>
            <a:graphicFrameLocks noChangeAspect="1"/>
          </p:cNvGraphicFramePr>
          <p:nvPr/>
        </p:nvGraphicFramePr>
        <p:xfrm>
          <a:off x="4648200" y="2636838"/>
          <a:ext cx="3014663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95" name="Equation" r:id="rId18" imgW="1600200" imgH="660240" progId="Equation.3">
                  <p:embed/>
                </p:oleObj>
              </mc:Choice>
              <mc:Fallback>
                <p:oleObj name="Equation" r:id="rId18" imgW="1600200" imgH="6602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636838"/>
                        <a:ext cx="3014663" cy="1243012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15" name="Text Box 19"/>
          <p:cNvSpPr txBox="1">
            <a:spLocks noChangeArrowheads="1"/>
          </p:cNvSpPr>
          <p:nvPr/>
        </p:nvSpPr>
        <p:spPr bwMode="auto">
          <a:xfrm>
            <a:off x="533400" y="5837238"/>
            <a:ext cx="8610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5000"/>
              </a:lnSpc>
            </a:pPr>
            <a:r>
              <a:rPr kumimoji="1" lang="zh-CN" altLang="en-US" sz="2400" b="1">
                <a:solidFill>
                  <a:srgbClr val="A50021"/>
                </a:solidFill>
                <a:latin typeface="Times New Roman" pitchFamily="18" charset="0"/>
              </a:rPr>
              <a:t>特点：</a:t>
            </a:r>
            <a:r>
              <a:rPr kumimoji="1" lang="zh-CN" altLang="zh-CN" sz="2400" b="1">
                <a:solidFill>
                  <a:srgbClr val="A50021"/>
                </a:solidFill>
                <a:latin typeface="Times New Roman" pitchFamily="18" charset="0"/>
              </a:rPr>
              <a:t>波形好，振荡频率调整范围小，适于频率固定的场合。</a:t>
            </a:r>
            <a:endParaRPr kumimoji="1" lang="zh-CN" altLang="en-US" sz="2400">
              <a:solidFill>
                <a:srgbClr val="A50021"/>
              </a:solidFill>
              <a:latin typeface="Times New Roman" pitchFamily="18" charset="0"/>
            </a:endParaRPr>
          </a:p>
        </p:txBody>
      </p: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4114800" y="4237038"/>
            <a:ext cx="152400" cy="152400"/>
            <a:chOff x="2640" y="2400"/>
            <a:chExt cx="96" cy="96"/>
          </a:xfrm>
        </p:grpSpPr>
        <p:sp>
          <p:nvSpPr>
            <p:cNvPr id="106517" name="Line 21"/>
            <p:cNvSpPr>
              <a:spLocks noChangeShapeType="1"/>
            </p:cNvSpPr>
            <p:nvPr/>
          </p:nvSpPr>
          <p:spPr bwMode="auto">
            <a:xfrm flipH="1">
              <a:off x="2640" y="2400"/>
              <a:ext cx="96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8" name="Line 22"/>
            <p:cNvSpPr>
              <a:spLocks noChangeShapeType="1"/>
            </p:cNvSpPr>
            <p:nvPr/>
          </p:nvSpPr>
          <p:spPr bwMode="auto">
            <a:xfrm>
              <a:off x="2640" y="2400"/>
              <a:ext cx="96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3124200" y="3898900"/>
            <a:ext cx="228600" cy="565150"/>
            <a:chOff x="1968" y="2331"/>
            <a:chExt cx="144" cy="356"/>
          </a:xfrm>
        </p:grpSpPr>
        <p:graphicFrame>
          <p:nvGraphicFramePr>
            <p:cNvPr id="106520" name="Object 24"/>
            <p:cNvGraphicFramePr>
              <a:graphicFrameLocks noChangeAspect="1"/>
            </p:cNvGraphicFramePr>
            <p:nvPr/>
          </p:nvGraphicFramePr>
          <p:xfrm>
            <a:off x="1968" y="2331"/>
            <a:ext cx="144" cy="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096" name="公式" r:id="rId20" imgW="126720" imgH="75960" progId="Equation.3">
                    <p:embed/>
                  </p:oleObj>
                </mc:Choice>
                <mc:Fallback>
                  <p:oleObj name="公式" r:id="rId20" imgW="126720" imgH="7596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331"/>
                          <a:ext cx="144" cy="86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21" name="Object 25"/>
            <p:cNvGraphicFramePr>
              <a:graphicFrameLocks noChangeAspect="1"/>
            </p:cNvGraphicFramePr>
            <p:nvPr/>
          </p:nvGraphicFramePr>
          <p:xfrm>
            <a:off x="1968" y="2551"/>
            <a:ext cx="13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097" name="Equation" r:id="rId21" imgW="139680" imgH="139680" progId="Equation.3">
                    <p:embed/>
                  </p:oleObj>
                </mc:Choice>
                <mc:Fallback>
                  <p:oleObj name="Equation" r:id="rId21" imgW="139680" imgH="13968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551"/>
                          <a:ext cx="137" cy="136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4191000" y="4008438"/>
            <a:ext cx="890588" cy="609600"/>
            <a:chOff x="2688" y="2256"/>
            <a:chExt cx="561" cy="384"/>
          </a:xfrm>
        </p:grpSpPr>
        <p:graphicFrame>
          <p:nvGraphicFramePr>
            <p:cNvPr id="106523" name="Object 27"/>
            <p:cNvGraphicFramePr>
              <a:graphicFrameLocks noChangeAspect="1"/>
            </p:cNvGraphicFramePr>
            <p:nvPr/>
          </p:nvGraphicFramePr>
          <p:xfrm>
            <a:off x="2901" y="2256"/>
            <a:ext cx="15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098" name="Photo Editor 照片" r:id="rId23" imgW="923810" imgH="2371429" progId="MSPhotoEd.3">
                    <p:embed/>
                  </p:oleObj>
                </mc:Choice>
                <mc:Fallback>
                  <p:oleObj name="Photo Editor 照片" r:id="rId23" imgW="923810" imgH="2371429" progId="MSPhotoEd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1" y="2256"/>
                          <a:ext cx="150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24" name="Object 28"/>
            <p:cNvGraphicFramePr>
              <a:graphicFrameLocks noChangeAspect="1"/>
            </p:cNvGraphicFramePr>
            <p:nvPr/>
          </p:nvGraphicFramePr>
          <p:xfrm>
            <a:off x="3072" y="2352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099" name="公式" r:id="rId25" imgW="152280" imgH="177480" progId="Equation.3">
                    <p:embed/>
                  </p:oleObj>
                </mc:Choice>
                <mc:Fallback>
                  <p:oleObj name="公式" r:id="rId25" imgW="152280" imgH="17748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2352"/>
                          <a:ext cx="177" cy="207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25" name="Line 29"/>
            <p:cNvSpPr>
              <a:spLocks noChangeShapeType="1"/>
            </p:cNvSpPr>
            <p:nvPr/>
          </p:nvSpPr>
          <p:spPr bwMode="auto">
            <a:xfrm flipV="1">
              <a:off x="2688" y="2256"/>
              <a:ext cx="288" cy="144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6" name="Line 30"/>
            <p:cNvSpPr>
              <a:spLocks noChangeShapeType="1"/>
            </p:cNvSpPr>
            <p:nvPr/>
          </p:nvSpPr>
          <p:spPr bwMode="auto">
            <a:xfrm flipH="1" flipV="1">
              <a:off x="2688" y="2544"/>
              <a:ext cx="288" cy="96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6527" name="AutoShape 31"/>
          <p:cNvSpPr>
            <a:spLocks/>
          </p:cNvSpPr>
          <p:nvPr/>
        </p:nvSpPr>
        <p:spPr bwMode="auto">
          <a:xfrm>
            <a:off x="5562600" y="4084638"/>
            <a:ext cx="2590800" cy="457200"/>
          </a:xfrm>
          <a:prstGeom prst="borderCallout1">
            <a:avLst>
              <a:gd name="adj1" fmla="val 25000"/>
              <a:gd name="adj2" fmla="val -2940"/>
              <a:gd name="adj3" fmla="val -88542"/>
              <a:gd name="adj4" fmla="val -6861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itchFamily="18" charset="0"/>
              </a:rPr>
              <a:t>与放大电路参数无关</a:t>
            </a:r>
          </a:p>
        </p:txBody>
      </p:sp>
      <p:sp>
        <p:nvSpPr>
          <p:cNvPr id="106528" name="AutoShape 32"/>
          <p:cNvSpPr>
            <a:spLocks/>
          </p:cNvSpPr>
          <p:nvPr/>
        </p:nvSpPr>
        <p:spPr bwMode="auto">
          <a:xfrm>
            <a:off x="3036888" y="1722438"/>
            <a:ext cx="1174750" cy="381000"/>
          </a:xfrm>
          <a:prstGeom prst="borderCallout1">
            <a:avLst>
              <a:gd name="adj1" fmla="val 30000"/>
              <a:gd name="adj2" fmla="val -6486"/>
              <a:gd name="adj3" fmla="val 45833"/>
              <a:gd name="adj4" fmla="val -42296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itchFamily="18" charset="0"/>
              </a:rPr>
              <a:t>作用？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6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6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6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6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6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3" grpId="0" build="p" autoUpdateAnimBg="0"/>
      <p:bldP spid="106515" grpId="0" build="p" autoUpdateAnimBg="0"/>
      <p:bldP spid="106527" grpId="0" animBg="1" autoUpdateAnimBg="0"/>
      <p:bldP spid="106528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925498"/>
            <a:ext cx="6264275" cy="360362"/>
          </a:xfrm>
          <a:noFill/>
        </p:spPr>
        <p:txBody>
          <a:bodyPr/>
          <a:lstStyle/>
          <a:p>
            <a:pPr algn="l"/>
            <a:r>
              <a:rPr lang="zh-CN" altLang="zh-CN" sz="3200" dirty="0">
                <a:solidFill>
                  <a:schemeClr val="tx1"/>
                </a:solidFill>
                <a:ea typeface="华文行楷" pitchFamily="2" charset="-122"/>
              </a:rPr>
              <a:t>四、石英晶体正弦波振荡电路</a:t>
            </a:r>
            <a:endParaRPr lang="zh-CN" altLang="zh-CN" sz="3200" dirty="0">
              <a:ea typeface="华文行楷" pitchFamily="2" charset="-122"/>
            </a:endParaRPr>
          </a:p>
        </p:txBody>
      </p:sp>
      <p:graphicFrame>
        <p:nvGraphicFramePr>
          <p:cNvPr id="107523" name="Object 3"/>
          <p:cNvGraphicFramePr>
            <a:graphicFrameLocks noChangeAspect="1"/>
          </p:cNvGraphicFramePr>
          <p:nvPr/>
        </p:nvGraphicFramePr>
        <p:xfrm>
          <a:off x="1243013" y="1760538"/>
          <a:ext cx="681037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8" name="Photo Editor 照片" r:id="rId3" imgW="13832231" imgH="7144747" progId="MSPhotoEd.3">
                  <p:embed/>
                </p:oleObj>
              </mc:Choice>
              <mc:Fallback>
                <p:oleObj name="Photo Editor 照片" r:id="rId3" imgW="13832231" imgH="7144747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8750" t="13716" r="-2292" b="30611"/>
                      <a:stretch>
                        <a:fillRect/>
                      </a:stretch>
                    </p:blipFill>
                    <p:spPr bwMode="auto">
                      <a:xfrm>
                        <a:off x="1243013" y="1760538"/>
                        <a:ext cx="681037" cy="1447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2257425" y="1727200"/>
            <a:ext cx="556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tx2"/>
                </a:solidFill>
                <a:latin typeface="Times New Roman" pitchFamily="18" charset="0"/>
              </a:rPr>
              <a:t>SiO</a:t>
            </a:r>
            <a:r>
              <a:rPr lang="en-US" altLang="zh-CN" sz="2400" b="1" baseline="-25000">
                <a:solidFill>
                  <a:schemeClr val="tx2"/>
                </a:solidFill>
                <a:latin typeface="Times New Roman" pitchFamily="18" charset="0"/>
              </a:rPr>
              <a:t>2</a:t>
            </a:r>
            <a:r>
              <a:rPr lang="zh-CN" altLang="en-US" sz="2400" b="1">
                <a:solidFill>
                  <a:schemeClr val="tx2"/>
                </a:solidFill>
              </a:rPr>
              <a:t>结晶体按一定方向切割的晶片。</a:t>
            </a:r>
          </a:p>
        </p:txBody>
      </p:sp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2257425" y="21844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chemeClr val="tx2"/>
                </a:solidFill>
              </a:rPr>
              <a:t>压电效应和压电振荡：机械变形和电场的关系</a:t>
            </a:r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2257425" y="2641600"/>
            <a:ext cx="632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chemeClr val="tx2"/>
                </a:solidFill>
              </a:rPr>
              <a:t>固有频率只决定于其几何尺寸，故非常稳定。</a:t>
            </a:r>
          </a:p>
        </p:txBody>
      </p:sp>
      <p:graphicFrame>
        <p:nvGraphicFramePr>
          <p:cNvPr id="107527" name="Object 7"/>
          <p:cNvGraphicFramePr>
            <a:graphicFrameLocks noChangeAspect="1"/>
          </p:cNvGraphicFramePr>
          <p:nvPr/>
        </p:nvGraphicFramePr>
        <p:xfrm>
          <a:off x="1266825" y="3327400"/>
          <a:ext cx="3733800" cy="206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9" name="Photo Editor 照片" r:id="rId5" imgW="14942857" imgH="9161905" progId="MSPhotoEd.3">
                  <p:embed/>
                </p:oleObj>
              </mc:Choice>
              <mc:Fallback>
                <p:oleObj name="Photo Editor 照片" r:id="rId5" imgW="14942857" imgH="9161905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9709"/>
                      <a:stretch>
                        <a:fillRect/>
                      </a:stretch>
                    </p:blipFill>
                    <p:spPr bwMode="auto">
                      <a:xfrm>
                        <a:off x="1266825" y="3327400"/>
                        <a:ext cx="3733800" cy="206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409825" y="5003800"/>
            <a:ext cx="1981200" cy="644525"/>
            <a:chOff x="2256" y="1872"/>
            <a:chExt cx="1248" cy="406"/>
          </a:xfrm>
        </p:grpSpPr>
        <p:sp>
          <p:nvSpPr>
            <p:cNvPr id="107529" name="AutoShape 9"/>
            <p:cNvSpPr>
              <a:spLocks/>
            </p:cNvSpPr>
            <p:nvPr/>
          </p:nvSpPr>
          <p:spPr bwMode="auto">
            <a:xfrm>
              <a:off x="2256" y="2016"/>
              <a:ext cx="528" cy="262"/>
            </a:xfrm>
            <a:prstGeom prst="borderCallout1">
              <a:avLst>
                <a:gd name="adj1" fmla="val 28125"/>
                <a:gd name="adj2" fmla="val 109093"/>
                <a:gd name="adj3" fmla="val -118361"/>
                <a:gd name="adj4" fmla="val 142801"/>
              </a:avLst>
            </a:prstGeom>
            <a:solidFill>
              <a:srgbClr val="66FFFF"/>
            </a:solidFill>
            <a:ln w="1905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kumimoji="1" lang="zh-CN" altLang="en-US" sz="2000" b="1">
                  <a:latin typeface="Times New Roman" pitchFamily="18" charset="0"/>
                </a:rPr>
                <a:t>容性</a:t>
              </a:r>
              <a:endParaRPr kumimoji="1" lang="zh-CN" altLang="en-US" sz="2000">
                <a:latin typeface="Times New Roman" pitchFamily="18" charset="0"/>
              </a:endParaRPr>
            </a:p>
          </p:txBody>
        </p:sp>
        <p:sp>
          <p:nvSpPr>
            <p:cNvPr id="107530" name="Line 10"/>
            <p:cNvSpPr>
              <a:spLocks noChangeShapeType="1"/>
            </p:cNvSpPr>
            <p:nvPr/>
          </p:nvSpPr>
          <p:spPr bwMode="auto">
            <a:xfrm flipH="1">
              <a:off x="2832" y="1872"/>
              <a:ext cx="672" cy="28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7531" name="AutoShape 11"/>
          <p:cNvSpPr>
            <a:spLocks/>
          </p:cNvSpPr>
          <p:nvPr/>
        </p:nvSpPr>
        <p:spPr bwMode="auto">
          <a:xfrm>
            <a:off x="5076825" y="4013200"/>
            <a:ext cx="719138" cy="415925"/>
          </a:xfrm>
          <a:prstGeom prst="borderCallout1">
            <a:avLst>
              <a:gd name="adj1" fmla="val 27481"/>
              <a:gd name="adj2" fmla="val -10597"/>
              <a:gd name="adj3" fmla="val -67940"/>
              <a:gd name="adj4" fmla="val -154306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CN" altLang="en-US" sz="2000" b="1">
                <a:latin typeface="Times New Roman" pitchFamily="18" charset="0"/>
              </a:rPr>
              <a:t>感性</a:t>
            </a:r>
            <a:endParaRPr kumimoji="1" lang="zh-CN" altLang="en-US" sz="2400">
              <a:latin typeface="Times New Roman" pitchFamily="18" charset="0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933825" y="4318000"/>
            <a:ext cx="1878013" cy="796925"/>
            <a:chOff x="2400" y="2880"/>
            <a:chExt cx="1183" cy="502"/>
          </a:xfrm>
        </p:grpSpPr>
        <p:sp>
          <p:nvSpPr>
            <p:cNvPr id="107533" name="AutoShape 13"/>
            <p:cNvSpPr>
              <a:spLocks/>
            </p:cNvSpPr>
            <p:nvPr/>
          </p:nvSpPr>
          <p:spPr bwMode="auto">
            <a:xfrm>
              <a:off x="3120" y="3120"/>
              <a:ext cx="463" cy="262"/>
            </a:xfrm>
            <a:prstGeom prst="borderCallout1">
              <a:avLst>
                <a:gd name="adj1" fmla="val 27481"/>
                <a:gd name="adj2" fmla="val -10366"/>
                <a:gd name="adj3" fmla="val -98856"/>
                <a:gd name="adj4" fmla="val -142116"/>
              </a:avLst>
            </a:prstGeom>
            <a:solidFill>
              <a:srgbClr val="66FFFF"/>
            </a:solidFill>
            <a:ln w="1905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kumimoji="1" lang="zh-CN" altLang="en-US" sz="2000" b="1">
                  <a:latin typeface="Times New Roman" pitchFamily="18" charset="0"/>
                </a:rPr>
                <a:t>阻性</a:t>
              </a:r>
              <a:endParaRPr kumimoji="1" lang="zh-CN" altLang="en-US" sz="2400">
                <a:latin typeface="Times New Roman" pitchFamily="18" charset="0"/>
              </a:endParaRPr>
            </a:p>
          </p:txBody>
        </p:sp>
        <p:sp>
          <p:nvSpPr>
            <p:cNvPr id="107534" name="Line 14"/>
            <p:cNvSpPr>
              <a:spLocks noChangeShapeType="1"/>
            </p:cNvSpPr>
            <p:nvPr/>
          </p:nvSpPr>
          <p:spPr bwMode="auto">
            <a:xfrm flipH="1" flipV="1">
              <a:off x="2400" y="2880"/>
              <a:ext cx="672" cy="336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07535" name="Object 15"/>
          <p:cNvGraphicFramePr>
            <a:graphicFrameLocks noChangeAspect="1"/>
          </p:cNvGraphicFramePr>
          <p:nvPr/>
        </p:nvGraphicFramePr>
        <p:xfrm>
          <a:off x="5940425" y="3860800"/>
          <a:ext cx="26162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0" name="Equation" r:id="rId7" imgW="1320480" imgH="660240" progId="Equation.3">
                  <p:embed/>
                </p:oleObj>
              </mc:Choice>
              <mc:Fallback>
                <p:oleObj name="Equation" r:id="rId7" imgW="1320480" imgH="6602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3860800"/>
                        <a:ext cx="2616200" cy="13081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36" name="Text Box 16"/>
          <p:cNvSpPr txBox="1">
            <a:spLocks noChangeArrowheads="1"/>
          </p:cNvSpPr>
          <p:nvPr/>
        </p:nvSpPr>
        <p:spPr bwMode="auto">
          <a:xfrm>
            <a:off x="962025" y="5689600"/>
            <a:ext cx="769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bg1"/>
                </a:solidFill>
              </a:rPr>
              <a:t>   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  </a:t>
            </a: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一般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LC</a:t>
            </a: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选频网络的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Q</a:t>
            </a: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为几百，石英晶体的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Q</a:t>
            </a: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可达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10</a:t>
            </a:r>
            <a:r>
              <a:rPr lang="en-US" altLang="zh-CN" sz="2400" b="1" baseline="30000" dirty="0">
                <a:solidFill>
                  <a:schemeClr val="tx2"/>
                </a:solidFill>
                <a:latin typeface="Times New Roman" pitchFamily="18" charset="0"/>
              </a:rPr>
              <a:t>4</a:t>
            </a: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～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10</a:t>
            </a:r>
            <a:r>
              <a:rPr lang="en-US" altLang="zh-CN" sz="2400" b="1" baseline="30000" dirty="0">
                <a:solidFill>
                  <a:schemeClr val="tx2"/>
                </a:solidFill>
                <a:latin typeface="Times New Roman" pitchFamily="18" charset="0"/>
              </a:rPr>
              <a:t>6</a:t>
            </a: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；前者</a:t>
            </a:r>
            <a:r>
              <a:rPr lang="en-US" altLang="zh-CN" sz="2400" b="1" dirty="0" err="1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Δ</a:t>
            </a:r>
            <a:r>
              <a:rPr lang="en-US" altLang="zh-CN" sz="2400" b="1" i="1" dirty="0" err="1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/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为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10</a:t>
            </a:r>
            <a:r>
              <a:rPr lang="zh-CN" altLang="en-US" sz="2400" b="1" baseline="30000" dirty="0">
                <a:solidFill>
                  <a:schemeClr val="tx2"/>
                </a:solidFill>
                <a:latin typeface="Times New Roman" pitchFamily="18" charset="0"/>
              </a:rPr>
              <a:t>－</a:t>
            </a:r>
            <a:r>
              <a:rPr lang="en-US" altLang="zh-CN" sz="2400" b="1" baseline="30000" dirty="0">
                <a:solidFill>
                  <a:schemeClr val="tx2"/>
                </a:solidFill>
                <a:latin typeface="Times New Roman" pitchFamily="18" charset="0"/>
              </a:rPr>
              <a:t>5</a:t>
            </a: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，后者可达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10</a:t>
            </a:r>
            <a:r>
              <a:rPr lang="zh-CN" altLang="en-US" sz="2400" b="1" baseline="30000" dirty="0">
                <a:solidFill>
                  <a:schemeClr val="tx2"/>
                </a:solidFill>
                <a:latin typeface="Times New Roman" pitchFamily="18" charset="0"/>
              </a:rPr>
              <a:t>－</a:t>
            </a:r>
            <a:r>
              <a:rPr lang="en-US" altLang="zh-CN" sz="2400" b="1" baseline="30000" dirty="0">
                <a:solidFill>
                  <a:schemeClr val="tx2"/>
                </a:solidFill>
                <a:latin typeface="Times New Roman" pitchFamily="18" charset="0"/>
              </a:rPr>
              <a:t>10</a:t>
            </a: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～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10</a:t>
            </a:r>
            <a:r>
              <a:rPr lang="zh-CN" altLang="en-US" sz="2400" b="1" baseline="30000" dirty="0">
                <a:solidFill>
                  <a:schemeClr val="tx2"/>
                </a:solidFill>
                <a:latin typeface="Times New Roman" pitchFamily="18" charset="0"/>
              </a:rPr>
              <a:t>－</a:t>
            </a:r>
            <a:r>
              <a:rPr lang="en-US" altLang="zh-CN" sz="2400" b="1" baseline="30000" dirty="0">
                <a:solidFill>
                  <a:schemeClr val="tx2"/>
                </a:solidFill>
                <a:latin typeface="Times New Roman" pitchFamily="18" charset="0"/>
              </a:rPr>
              <a:t>11</a:t>
            </a: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。</a:t>
            </a:r>
          </a:p>
        </p:txBody>
      </p:sp>
      <p:sp>
        <p:nvSpPr>
          <p:cNvPr id="107542" name="Text Box 22"/>
          <p:cNvSpPr txBox="1">
            <a:spLocks noChangeArrowheads="1"/>
          </p:cNvSpPr>
          <p:nvPr/>
        </p:nvSpPr>
        <p:spPr bwMode="auto">
          <a:xfrm>
            <a:off x="595313" y="1255713"/>
            <a:ext cx="52562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800">
                <a:solidFill>
                  <a:schemeClr val="tx2"/>
                </a:solidFill>
                <a:latin typeface="华文行楷" pitchFamily="2" charset="-122"/>
                <a:ea typeface="华文行楷" pitchFamily="2" charset="-122"/>
              </a:rPr>
              <a:t>1</a:t>
            </a:r>
            <a:r>
              <a:rPr lang="en-US" altLang="zh-CN" sz="2800">
                <a:solidFill>
                  <a:schemeClr val="tx2"/>
                </a:solidFill>
                <a:latin typeface="华文行楷" pitchFamily="2" charset="-122"/>
                <a:ea typeface="华文行楷" pitchFamily="2" charset="-122"/>
              </a:rPr>
              <a:t>.  </a:t>
            </a:r>
            <a:r>
              <a:rPr lang="zh-CN" altLang="zh-CN" sz="2800">
                <a:solidFill>
                  <a:schemeClr val="tx2"/>
                </a:solidFill>
                <a:latin typeface="华文行楷" pitchFamily="2" charset="-122"/>
                <a:ea typeface="华文行楷" pitchFamily="2" charset="-122"/>
              </a:rPr>
              <a:t>石英晶体的特点</a:t>
            </a:r>
            <a:endParaRPr lang="zh-CN" altLang="en-US" sz="2800">
              <a:solidFill>
                <a:schemeClr val="tx2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7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7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7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4" grpId="0" autoUpdateAnimBg="0"/>
      <p:bldP spid="107525" grpId="0" autoUpdateAnimBg="0"/>
      <p:bldP spid="107526" grpId="0" build="p" autoUpdateAnimBg="0"/>
      <p:bldP spid="107531" grpId="0" animBg="1" autoUpdateAnimBg="0"/>
      <p:bldP spid="107536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46" name="Object 2"/>
          <p:cNvGraphicFramePr>
            <a:graphicFrameLocks noChangeAspect="1"/>
          </p:cNvGraphicFramePr>
          <p:nvPr/>
        </p:nvGraphicFramePr>
        <p:xfrm>
          <a:off x="4284663" y="1989138"/>
          <a:ext cx="4419600" cy="246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0" name="Photo Editor 照片" r:id="rId3" imgW="14314286" imgH="7992591" progId="MSPhotoEd.3">
                  <p:embed/>
                </p:oleObj>
              </mc:Choice>
              <mc:Fallback>
                <p:oleObj name="Photo Editor 照片" r:id="rId3" imgW="14314286" imgH="7992591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989138"/>
                        <a:ext cx="4419600" cy="246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47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4876800" cy="457200"/>
          </a:xfrm>
          <a:noFill/>
        </p:spPr>
        <p:txBody>
          <a:bodyPr/>
          <a:lstStyle/>
          <a:p>
            <a:pPr algn="l"/>
            <a:r>
              <a:rPr lang="en-US" altLang="zh-CN" sz="2800">
                <a:latin typeface="华文行楷" pitchFamily="2" charset="-122"/>
                <a:ea typeface="华文行楷" pitchFamily="2" charset="-122"/>
              </a:rPr>
              <a:t>2.  </a:t>
            </a:r>
            <a:r>
              <a:rPr lang="zh-CN" altLang="en-US" sz="2800">
                <a:latin typeface="华文行楷" pitchFamily="2" charset="-122"/>
                <a:ea typeface="华文行楷" pitchFamily="2" charset="-122"/>
              </a:rPr>
              <a:t>电路</a:t>
            </a:r>
            <a:endParaRPr lang="zh-CN" altLang="zh-CN" sz="280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550863" y="4732338"/>
            <a:ext cx="396240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①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石英晶体工作在哪个区？</a:t>
            </a:r>
          </a:p>
          <a:p>
            <a:pPr marL="342900" indent="-342900">
              <a:lnSpc>
                <a:spcPct val="120000"/>
              </a:lnSpc>
            </a:pP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② 是哪种典型的正弦波振荡电路？</a:t>
            </a:r>
          </a:p>
        </p:txBody>
      </p:sp>
      <p:sp>
        <p:nvSpPr>
          <p:cNvPr id="108549" name="Text Box 5"/>
          <p:cNvSpPr txBox="1">
            <a:spLocks noChangeArrowheads="1"/>
          </p:cNvSpPr>
          <p:nvPr/>
        </p:nvSpPr>
        <p:spPr bwMode="auto">
          <a:xfrm>
            <a:off x="4589463" y="4427538"/>
            <a:ext cx="3962400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①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石英晶体工作在哪个区？</a:t>
            </a:r>
          </a:p>
          <a:p>
            <a:pPr marL="342900" indent="-342900">
              <a:lnSpc>
                <a:spcPct val="120000"/>
              </a:lnSpc>
            </a:pP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② 两级放大电路分别为哪种基本接法？</a:t>
            </a:r>
          </a:p>
          <a:p>
            <a:pPr marL="342900" indent="-342900">
              <a:lnSpc>
                <a:spcPct val="120000"/>
              </a:lnSpc>
            </a:pP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③ 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itchFamily="18" charset="0"/>
              </a:rPr>
              <a:t>C</a:t>
            </a:r>
            <a:r>
              <a:rPr kumimoji="1" lang="en-US" altLang="zh-CN" sz="2400" b="1" baseline="-25000">
                <a:solidFill>
                  <a:schemeClr val="tx2"/>
                </a:solidFill>
                <a:latin typeface="Times New Roman" pitchFamily="18" charset="0"/>
              </a:rPr>
              <a:t>1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的作用？</a:t>
            </a:r>
          </a:p>
        </p:txBody>
      </p:sp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779463" y="1379538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en-US" sz="2400" b="1" dirty="0">
                <a:solidFill>
                  <a:schemeClr val="tx2"/>
                </a:solidFill>
              </a:rPr>
              <a:t>并联型电路</a:t>
            </a:r>
          </a:p>
        </p:txBody>
      </p:sp>
      <p:sp>
        <p:nvSpPr>
          <p:cNvPr id="108551" name="Text Box 7"/>
          <p:cNvSpPr txBox="1">
            <a:spLocks noChangeArrowheads="1"/>
          </p:cNvSpPr>
          <p:nvPr/>
        </p:nvSpPr>
        <p:spPr bwMode="auto">
          <a:xfrm>
            <a:off x="4360863" y="1379538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en-US" sz="2400" b="1" dirty="0">
                <a:solidFill>
                  <a:schemeClr val="tx2"/>
                </a:solidFill>
              </a:rPr>
              <a:t>串联型电路</a:t>
            </a:r>
          </a:p>
        </p:txBody>
      </p:sp>
      <p:graphicFrame>
        <p:nvGraphicFramePr>
          <p:cNvPr id="108552" name="Object 8"/>
          <p:cNvGraphicFramePr>
            <a:graphicFrameLocks noChangeAspect="1"/>
          </p:cNvGraphicFramePr>
          <p:nvPr/>
        </p:nvGraphicFramePr>
        <p:xfrm>
          <a:off x="779463" y="1912938"/>
          <a:ext cx="3276600" cy="272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1" name="Photo Editor 照片" r:id="rId5" imgW="11076190" imgH="9209524" progId="MSPhotoEd.3">
                  <p:embed/>
                </p:oleObj>
              </mc:Choice>
              <mc:Fallback>
                <p:oleObj name="Photo Editor 照片" r:id="rId5" imgW="11076190" imgH="9209524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463" y="1912938"/>
                        <a:ext cx="3276600" cy="272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8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8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8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8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8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8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 build="p" autoUpdateAnimBg="0"/>
      <p:bldP spid="108549" grpId="0" build="p" autoUpdateAnimBg="0"/>
      <p:bldP spid="108550" grpId="0" autoUpdateAnimBg="0"/>
      <p:bldP spid="108551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785795"/>
            <a:ext cx="8001000" cy="857256"/>
          </a:xfrm>
        </p:spPr>
        <p:txBody>
          <a:bodyPr/>
          <a:lstStyle/>
          <a:p>
            <a:r>
              <a:rPr lang="zh-CN" altLang="en-US" dirty="0" smtClean="0">
                <a:latin typeface="华文行楷" pitchFamily="2" charset="-122"/>
                <a:ea typeface="华文行楷" pitchFamily="2" charset="-122"/>
              </a:rPr>
              <a:t>正弦波振荡电路的教学基本要求</a:t>
            </a:r>
            <a:endParaRPr lang="zh-CN" altLang="en-US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8662" y="1752600"/>
            <a:ext cx="7639076" cy="3748102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 smtClean="0"/>
              <a:t>正弦波振荡电路的识别</a:t>
            </a:r>
            <a:endParaRPr lang="en-US" altLang="zh-CN" sz="2800" b="1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判断电路为</a:t>
            </a:r>
            <a:r>
              <a:rPr lang="en-US" altLang="zh-CN" sz="2400" b="1" i="1" dirty="0" smtClean="0">
                <a:latin typeface="Times New Roman" pitchFamily="18" charset="0"/>
                <a:cs typeface="Times New Roman" pitchFamily="18" charset="0"/>
              </a:rPr>
              <a:t>RC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桥式、</a:t>
            </a:r>
            <a:r>
              <a:rPr lang="en-US" altLang="zh-CN" sz="2400" b="1" i="1" dirty="0" smtClean="0">
                <a:latin typeface="Times New Roman" pitchFamily="18" charset="0"/>
                <a:cs typeface="Times New Roman" pitchFamily="18" charset="0"/>
              </a:rPr>
              <a:t>LC</a:t>
            </a:r>
            <a:r>
              <a:rPr lang="zh-CN" altLang="en-US" sz="2400" b="1" dirty="0" smtClean="0"/>
              <a:t>变压器反馈式、电感三点式、电容三点式、石英晶体串联型、石英晶体并联型正弦波振荡电路中的哪一种</a:t>
            </a:r>
            <a:endParaRPr lang="en-US" altLang="zh-CN" sz="2400" b="1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 smtClean="0"/>
              <a:t>电路产生正弦波振荡可能性的判断</a:t>
            </a:r>
            <a:endParaRPr lang="en-US" altLang="zh-CN" sz="2800" b="1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RC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桥式</a:t>
            </a:r>
            <a:r>
              <a:rPr lang="zh-CN" altLang="en-US" sz="2800" b="1" dirty="0" smtClean="0"/>
              <a:t>正弦波振荡电路的定量估算</a:t>
            </a:r>
            <a:endParaRPr lang="en-US" altLang="zh-CN" sz="2800" b="1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改变</a:t>
            </a: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LC</a:t>
            </a:r>
            <a:r>
              <a:rPr lang="zh-CN" altLang="en-US" sz="2800" b="1" dirty="0" smtClean="0"/>
              <a:t>正弦波振荡电路振荡频率的方法</a:t>
            </a:r>
            <a:endParaRPr lang="en-US" altLang="zh-CN" sz="2800" b="1" dirty="0" smtClean="0"/>
          </a:p>
          <a:p>
            <a:endParaRPr lang="zh-CN" alt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557338"/>
            <a:ext cx="7772400" cy="914400"/>
          </a:xfrm>
        </p:spPr>
        <p:txBody>
          <a:bodyPr/>
          <a:lstStyle/>
          <a:p>
            <a:r>
              <a:rPr lang="en-US" altLang="zh-CN" sz="4000" b="1" dirty="0" smtClean="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§7.1</a:t>
            </a:r>
            <a:r>
              <a:rPr lang="en-US" altLang="zh-CN" sz="4000" dirty="0" smtClean="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 </a:t>
            </a:r>
            <a:r>
              <a:rPr lang="zh-CN" altLang="en-US" sz="4000" dirty="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正弦波振荡电路</a:t>
            </a:r>
          </a:p>
        </p:txBody>
      </p:sp>
      <p:sp>
        <p:nvSpPr>
          <p:cNvPr id="78856" name="Text Box 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692275" y="2752725"/>
            <a:ext cx="61198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华文楷体" pitchFamily="2" charset="-122"/>
                <a:ea typeface="华文楷体" pitchFamily="2" charset="-122"/>
              </a:rPr>
              <a:t>一、正弦波振荡的条件和电路的组成</a:t>
            </a:r>
          </a:p>
        </p:txBody>
      </p:sp>
      <p:sp>
        <p:nvSpPr>
          <p:cNvPr id="78857" name="Text Box 9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692275" y="3500438"/>
            <a:ext cx="42481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华文楷体" pitchFamily="2" charset="-122"/>
                <a:ea typeface="华文楷体" pitchFamily="2" charset="-122"/>
              </a:rPr>
              <a:t>二、</a:t>
            </a:r>
            <a:r>
              <a:rPr kumimoji="1" lang="en-US" altLang="zh-CN" sz="2800" b="1" i="1">
                <a:latin typeface="Times New Roman" pitchFamily="18" charset="0"/>
                <a:ea typeface="华文楷体" pitchFamily="2" charset="-122"/>
              </a:rPr>
              <a:t>RC</a:t>
            </a:r>
            <a:r>
              <a:rPr kumimoji="1" lang="zh-CN" altLang="en-US" sz="2800" b="1">
                <a:latin typeface="华文楷体" pitchFamily="2" charset="-122"/>
                <a:ea typeface="华文楷体" pitchFamily="2" charset="-122"/>
              </a:rPr>
              <a:t>正弦波振荡电路</a:t>
            </a:r>
          </a:p>
        </p:txBody>
      </p:sp>
      <p:sp>
        <p:nvSpPr>
          <p:cNvPr id="78858" name="Text Box 10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692275" y="4221163"/>
            <a:ext cx="42481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华文楷体" pitchFamily="2" charset="-122"/>
                <a:ea typeface="华文楷体" pitchFamily="2" charset="-122"/>
              </a:rPr>
              <a:t>三、</a:t>
            </a:r>
            <a:r>
              <a:rPr kumimoji="1" lang="en-US" altLang="zh-CN" sz="2800" b="1" i="1">
                <a:latin typeface="Times New Roman" pitchFamily="18" charset="0"/>
                <a:ea typeface="华文楷体" pitchFamily="2" charset="-122"/>
              </a:rPr>
              <a:t>LC</a:t>
            </a:r>
            <a:r>
              <a:rPr kumimoji="1" lang="zh-CN" altLang="en-US" sz="2800" b="1">
                <a:latin typeface="华文楷体" pitchFamily="2" charset="-122"/>
                <a:ea typeface="华文楷体" pitchFamily="2" charset="-122"/>
              </a:rPr>
              <a:t>正弦波振荡电路</a:t>
            </a:r>
          </a:p>
        </p:txBody>
      </p:sp>
      <p:sp>
        <p:nvSpPr>
          <p:cNvPr id="78859" name="Text Box 11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1692275" y="4941888"/>
            <a:ext cx="53276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华文楷体" pitchFamily="2" charset="-122"/>
                <a:ea typeface="华文楷体" pitchFamily="2" charset="-122"/>
              </a:rPr>
              <a:t>四、石英晶体正弦波振荡电路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692150"/>
            <a:ext cx="7354888" cy="706438"/>
          </a:xfrm>
        </p:spPr>
        <p:txBody>
          <a:bodyPr/>
          <a:lstStyle/>
          <a:p>
            <a:pPr algn="l">
              <a:lnSpc>
                <a:spcPct val="115000"/>
              </a:lnSpc>
            </a:pPr>
            <a:r>
              <a:rPr lang="zh-CN" altLang="en-US" sz="3200">
                <a:ea typeface="华文行楷" pitchFamily="2" charset="-122"/>
              </a:rPr>
              <a:t>讨论三</a:t>
            </a:r>
            <a:r>
              <a:rPr lang="zh-CN" altLang="en-US" sz="2400" b="1"/>
              <a:t>：改错，使电路有可能产生正弦波振荡</a:t>
            </a:r>
          </a:p>
        </p:txBody>
      </p:sp>
      <p:sp>
        <p:nvSpPr>
          <p:cNvPr id="109571" name="Rectangle 3"/>
          <p:cNvSpPr>
            <a:spLocks noChangeArrowheads="1"/>
          </p:cNvSpPr>
          <p:nvPr/>
        </p:nvSpPr>
        <p:spPr bwMode="auto">
          <a:xfrm>
            <a:off x="0" y="2009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9572" name="Object 4"/>
          <p:cNvGraphicFramePr>
            <a:graphicFrameLocks noChangeAspect="1"/>
          </p:cNvGraphicFramePr>
          <p:nvPr/>
        </p:nvGraphicFramePr>
        <p:xfrm>
          <a:off x="539750" y="1557338"/>
          <a:ext cx="4918075" cy="496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2" name="Photo Editor 照片" r:id="rId3" imgW="18790476" imgH="19019048" progId="MSPhotoEd.3">
                  <p:embed/>
                </p:oleObj>
              </mc:Choice>
              <mc:Fallback>
                <p:oleObj name="Photo Editor 照片" r:id="rId3" imgW="18790476" imgH="19019048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557338"/>
                        <a:ext cx="4918075" cy="4967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5651500" y="2708275"/>
            <a:ext cx="3132138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/>
              <a:t>同名端对吗？</a:t>
            </a:r>
          </a:p>
          <a:p>
            <a:pPr>
              <a:lnSpc>
                <a:spcPct val="120000"/>
              </a:lnSpc>
            </a:pPr>
            <a:r>
              <a:rPr lang="zh-CN" altLang="en-US" sz="2400" b="1"/>
              <a:t>放大电路能放大吗？各电容的作用？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187450" y="2744788"/>
            <a:ext cx="2232025" cy="1800225"/>
            <a:chOff x="703" y="1525"/>
            <a:chExt cx="1406" cy="1134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703" y="2069"/>
              <a:ext cx="45" cy="136"/>
              <a:chOff x="340" y="2387"/>
              <a:chExt cx="45" cy="136"/>
            </a:xfrm>
          </p:grpSpPr>
          <p:sp>
            <p:nvSpPr>
              <p:cNvPr id="109576" name="Line 8"/>
              <p:cNvSpPr>
                <a:spLocks noChangeShapeType="1"/>
              </p:cNvSpPr>
              <p:nvPr/>
            </p:nvSpPr>
            <p:spPr bwMode="auto">
              <a:xfrm>
                <a:off x="340" y="2387"/>
                <a:ext cx="0" cy="136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577" name="Line 9"/>
              <p:cNvSpPr>
                <a:spLocks noChangeShapeType="1"/>
              </p:cNvSpPr>
              <p:nvPr/>
            </p:nvSpPr>
            <p:spPr bwMode="auto">
              <a:xfrm>
                <a:off x="385" y="2387"/>
                <a:ext cx="0" cy="136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2064" y="1525"/>
              <a:ext cx="45" cy="136"/>
              <a:chOff x="340" y="2387"/>
              <a:chExt cx="45" cy="136"/>
            </a:xfrm>
          </p:grpSpPr>
          <p:sp>
            <p:nvSpPr>
              <p:cNvPr id="109579" name="Line 11"/>
              <p:cNvSpPr>
                <a:spLocks noChangeShapeType="1"/>
              </p:cNvSpPr>
              <p:nvPr/>
            </p:nvSpPr>
            <p:spPr bwMode="auto">
              <a:xfrm>
                <a:off x="340" y="2387"/>
                <a:ext cx="0" cy="136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580" name="Line 12"/>
              <p:cNvSpPr>
                <a:spLocks noChangeShapeType="1"/>
              </p:cNvSpPr>
              <p:nvPr/>
            </p:nvSpPr>
            <p:spPr bwMode="auto">
              <a:xfrm>
                <a:off x="385" y="2387"/>
                <a:ext cx="0" cy="136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9581" name="Rectangle 13"/>
            <p:cNvSpPr>
              <a:spLocks noChangeArrowheads="1"/>
            </p:cNvSpPr>
            <p:nvPr/>
          </p:nvSpPr>
          <p:spPr bwMode="auto">
            <a:xfrm>
              <a:off x="1824" y="2523"/>
              <a:ext cx="46" cy="13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rgbClr val="A5002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765175"/>
            <a:ext cx="5922963" cy="609600"/>
          </a:xfrm>
        </p:spPr>
        <p:txBody>
          <a:bodyPr/>
          <a:lstStyle/>
          <a:p>
            <a:pPr algn="l">
              <a:lnSpc>
                <a:spcPct val="115000"/>
              </a:lnSpc>
            </a:pPr>
            <a:r>
              <a:rPr lang="zh-CN" altLang="zh-CN" sz="3200">
                <a:ea typeface="华文行楷" pitchFamily="2" charset="-122"/>
              </a:rPr>
              <a:t>讨论四</a:t>
            </a:r>
            <a:endParaRPr lang="zh-CN" altLang="en-US" sz="3200">
              <a:ea typeface="华文行楷" pitchFamily="2" charset="-122"/>
            </a:endParaRPr>
          </a:p>
        </p:txBody>
      </p:sp>
      <p:graphicFrame>
        <p:nvGraphicFramePr>
          <p:cNvPr id="110595" name="Object 3"/>
          <p:cNvGraphicFramePr>
            <a:graphicFrameLocks noChangeAspect="1"/>
          </p:cNvGraphicFramePr>
          <p:nvPr/>
        </p:nvGraphicFramePr>
        <p:xfrm>
          <a:off x="685800" y="1776413"/>
          <a:ext cx="25146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4" name="Photo Editor 照片" r:id="rId4" imgW="9742857" imgH="9704762" progId="MSPhotoEd.3">
                  <p:embed/>
                </p:oleObj>
              </mc:Choice>
              <mc:Fallback>
                <p:oleObj name="Photo Editor 照片" r:id="rId4" imgW="9742857" imgH="9704762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3226" r="-3226" b="-3644"/>
                      <a:stretch>
                        <a:fillRect/>
                      </a:stretch>
                    </p:blipFill>
                    <p:spPr bwMode="auto">
                      <a:xfrm>
                        <a:off x="685800" y="1776413"/>
                        <a:ext cx="2514600" cy="2438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6" name="Object 4"/>
          <p:cNvGraphicFramePr>
            <a:graphicFrameLocks noChangeAspect="1"/>
          </p:cNvGraphicFramePr>
          <p:nvPr/>
        </p:nvGraphicFramePr>
        <p:xfrm>
          <a:off x="3352800" y="1700213"/>
          <a:ext cx="28194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5" name="Photo Editor 照片" r:id="rId6" imgW="11390476" imgH="9821646" progId="MSPhotoEd.3">
                  <p:embed/>
                </p:oleObj>
              </mc:Choice>
              <mc:Fallback>
                <p:oleObj name="Photo Editor 照片" r:id="rId6" imgW="11390476" imgH="9821646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-3529"/>
                      <a:stretch>
                        <a:fillRect/>
                      </a:stretch>
                    </p:blipFill>
                    <p:spPr bwMode="auto">
                      <a:xfrm>
                        <a:off x="3352800" y="1700213"/>
                        <a:ext cx="2819400" cy="25146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7" name="AutoShape 5"/>
          <p:cNvSpPr>
            <a:spLocks/>
          </p:cNvSpPr>
          <p:nvPr/>
        </p:nvSpPr>
        <p:spPr bwMode="auto">
          <a:xfrm>
            <a:off x="3124200" y="1319213"/>
            <a:ext cx="1303338" cy="415925"/>
          </a:xfrm>
          <a:prstGeom prst="borderCallout1">
            <a:avLst>
              <a:gd name="adj1" fmla="val 27481"/>
              <a:gd name="adj2" fmla="val -5847"/>
              <a:gd name="adj3" fmla="val 108778"/>
              <a:gd name="adj4" fmla="val -33250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CN" altLang="en-US" sz="2000" b="1">
                <a:latin typeface="Times New Roman" pitchFamily="18" charset="0"/>
              </a:rPr>
              <a:t>同铭端？</a:t>
            </a:r>
          </a:p>
        </p:txBody>
      </p:sp>
      <p:graphicFrame>
        <p:nvGraphicFramePr>
          <p:cNvPr id="110598" name="Object 6"/>
          <p:cNvGraphicFramePr>
            <a:graphicFrameLocks noChangeAspect="1"/>
          </p:cNvGraphicFramePr>
          <p:nvPr/>
        </p:nvGraphicFramePr>
        <p:xfrm>
          <a:off x="6324600" y="1700213"/>
          <a:ext cx="24384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6" name="Photo Editor 照片" r:id="rId8" imgW="8771429" imgH="8504762" progId="MSPhotoEd.3">
                  <p:embed/>
                </p:oleObj>
              </mc:Choice>
              <mc:Fallback>
                <p:oleObj name="Photo Editor 照片" r:id="rId8" imgW="8771429" imgH="8504762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3221" b="-3087"/>
                      <a:stretch>
                        <a:fillRect/>
                      </a:stretch>
                    </p:blipFill>
                    <p:spPr bwMode="auto">
                      <a:xfrm>
                        <a:off x="6324600" y="1700213"/>
                        <a:ext cx="2438400" cy="25146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286000" y="3224213"/>
            <a:ext cx="252413" cy="684212"/>
            <a:chOff x="1344" y="1584"/>
            <a:chExt cx="159" cy="431"/>
          </a:xfrm>
        </p:grpSpPr>
        <p:graphicFrame>
          <p:nvGraphicFramePr>
            <p:cNvPr id="110600" name="Object 8"/>
            <p:cNvGraphicFramePr>
              <a:graphicFrameLocks noChangeAspect="1"/>
            </p:cNvGraphicFramePr>
            <p:nvPr/>
          </p:nvGraphicFramePr>
          <p:xfrm>
            <a:off x="1392" y="1776"/>
            <a:ext cx="11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177" name="公式" r:id="rId10" imgW="177480" imgH="228600" progId="Equation.3">
                    <p:embed/>
                  </p:oleObj>
                </mc:Choice>
                <mc:Fallback>
                  <p:oleObj name="公式" r:id="rId10" imgW="177480" imgH="22860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776"/>
                          <a:ext cx="111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601" name="Object 9"/>
            <p:cNvGraphicFramePr>
              <a:graphicFrameLocks noChangeAspect="1"/>
            </p:cNvGraphicFramePr>
            <p:nvPr/>
          </p:nvGraphicFramePr>
          <p:xfrm>
            <a:off x="1344" y="1584"/>
            <a:ext cx="88" cy="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178" name="公式" r:id="rId12" imgW="139680" imgH="139680" progId="Equation.3">
                    <p:embed/>
                  </p:oleObj>
                </mc:Choice>
                <mc:Fallback>
                  <p:oleObj name="公式" r:id="rId12" imgW="139680" imgH="13968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1584"/>
                          <a:ext cx="88" cy="8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602" name="Object 10"/>
            <p:cNvGraphicFramePr>
              <a:graphicFrameLocks noChangeAspect="1"/>
            </p:cNvGraphicFramePr>
            <p:nvPr/>
          </p:nvGraphicFramePr>
          <p:xfrm>
            <a:off x="1344" y="1968"/>
            <a:ext cx="79" cy="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179" name="公式" r:id="rId14" imgW="126720" imgH="75960" progId="Equation.3">
                    <p:embed/>
                  </p:oleObj>
                </mc:Choice>
                <mc:Fallback>
                  <p:oleObj name="公式" r:id="rId14" imgW="126720" imgH="7596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1968"/>
                          <a:ext cx="79" cy="4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286000" y="1928813"/>
            <a:ext cx="139700" cy="901700"/>
            <a:chOff x="1440" y="1008"/>
            <a:chExt cx="88" cy="568"/>
          </a:xfrm>
        </p:grpSpPr>
        <p:graphicFrame>
          <p:nvGraphicFramePr>
            <p:cNvPr id="110604" name="Object 12"/>
            <p:cNvGraphicFramePr>
              <a:graphicFrameLocks noChangeAspect="1"/>
            </p:cNvGraphicFramePr>
            <p:nvPr/>
          </p:nvGraphicFramePr>
          <p:xfrm>
            <a:off x="1440" y="1488"/>
            <a:ext cx="88" cy="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180" name="公式" r:id="rId16" imgW="139680" imgH="139680" progId="Equation.3">
                    <p:embed/>
                  </p:oleObj>
                </mc:Choice>
                <mc:Fallback>
                  <p:oleObj name="公式" r:id="rId16" imgW="139680" imgH="1396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1488"/>
                          <a:ext cx="88" cy="8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605" name="Object 13"/>
            <p:cNvGraphicFramePr>
              <a:graphicFrameLocks noChangeAspect="1"/>
            </p:cNvGraphicFramePr>
            <p:nvPr/>
          </p:nvGraphicFramePr>
          <p:xfrm>
            <a:off x="1440" y="1008"/>
            <a:ext cx="79" cy="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181" name="公式" r:id="rId17" imgW="126720" imgH="75960" progId="Equation.3">
                    <p:embed/>
                  </p:oleObj>
                </mc:Choice>
                <mc:Fallback>
                  <p:oleObj name="公式" r:id="rId17" imgW="126720" imgH="7596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1008"/>
                          <a:ext cx="79" cy="4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2514600" y="3376613"/>
            <a:ext cx="76200" cy="76200"/>
            <a:chOff x="1488" y="1680"/>
            <a:chExt cx="48" cy="48"/>
          </a:xfrm>
        </p:grpSpPr>
        <p:sp>
          <p:nvSpPr>
            <p:cNvPr id="110607" name="Line 15"/>
            <p:cNvSpPr>
              <a:spLocks noChangeShapeType="1"/>
            </p:cNvSpPr>
            <p:nvPr/>
          </p:nvSpPr>
          <p:spPr bwMode="auto">
            <a:xfrm>
              <a:off x="1488" y="1680"/>
              <a:ext cx="48" cy="4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08" name="Line 16"/>
            <p:cNvSpPr>
              <a:spLocks noChangeShapeType="1"/>
            </p:cNvSpPr>
            <p:nvPr/>
          </p:nvSpPr>
          <p:spPr bwMode="auto">
            <a:xfrm flipH="1">
              <a:off x="1488" y="1680"/>
              <a:ext cx="48" cy="4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2819400" y="1852613"/>
            <a:ext cx="139700" cy="684212"/>
            <a:chOff x="1776" y="960"/>
            <a:chExt cx="88" cy="431"/>
          </a:xfrm>
        </p:grpSpPr>
        <p:graphicFrame>
          <p:nvGraphicFramePr>
            <p:cNvPr id="110610" name="Object 18"/>
            <p:cNvGraphicFramePr>
              <a:graphicFrameLocks noChangeAspect="1"/>
            </p:cNvGraphicFramePr>
            <p:nvPr/>
          </p:nvGraphicFramePr>
          <p:xfrm>
            <a:off x="1776" y="960"/>
            <a:ext cx="88" cy="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182" name="公式" r:id="rId18" imgW="139680" imgH="139680" progId="Equation.3">
                    <p:embed/>
                  </p:oleObj>
                </mc:Choice>
                <mc:Fallback>
                  <p:oleObj name="公式" r:id="rId18" imgW="139680" imgH="1396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960"/>
                          <a:ext cx="88" cy="8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611" name="Object 19"/>
            <p:cNvGraphicFramePr>
              <a:graphicFrameLocks noChangeAspect="1"/>
            </p:cNvGraphicFramePr>
            <p:nvPr/>
          </p:nvGraphicFramePr>
          <p:xfrm>
            <a:off x="1776" y="1344"/>
            <a:ext cx="79" cy="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183" name="公式" r:id="rId19" imgW="126720" imgH="75960" progId="Equation.3">
                    <p:embed/>
                  </p:oleObj>
                </mc:Choice>
                <mc:Fallback>
                  <p:oleObj name="公式" r:id="rId19" imgW="126720" imgH="7596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1344"/>
                          <a:ext cx="79" cy="4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339975" y="2028825"/>
            <a:ext cx="579438" cy="509588"/>
            <a:chOff x="1474" y="1071"/>
            <a:chExt cx="365" cy="321"/>
          </a:xfrm>
        </p:grpSpPr>
        <p:sp>
          <p:nvSpPr>
            <p:cNvPr id="110613" name="Oval 21"/>
            <p:cNvSpPr>
              <a:spLocks noChangeArrowheads="1"/>
            </p:cNvSpPr>
            <p:nvPr/>
          </p:nvSpPr>
          <p:spPr bwMode="auto">
            <a:xfrm>
              <a:off x="1791" y="1071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14" name="Oval 22"/>
            <p:cNvSpPr>
              <a:spLocks noChangeArrowheads="1"/>
            </p:cNvSpPr>
            <p:nvPr/>
          </p:nvSpPr>
          <p:spPr bwMode="auto">
            <a:xfrm>
              <a:off x="1474" y="1344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8534400" y="2614613"/>
            <a:ext cx="228600" cy="76200"/>
            <a:chOff x="5280" y="1200"/>
            <a:chExt cx="144" cy="48"/>
          </a:xfrm>
        </p:grpSpPr>
        <p:sp>
          <p:nvSpPr>
            <p:cNvPr id="110616" name="Line 24"/>
            <p:cNvSpPr>
              <a:spLocks noChangeShapeType="1"/>
            </p:cNvSpPr>
            <p:nvPr/>
          </p:nvSpPr>
          <p:spPr bwMode="auto">
            <a:xfrm>
              <a:off x="5280" y="1200"/>
              <a:ext cx="1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17" name="Line 25"/>
            <p:cNvSpPr>
              <a:spLocks noChangeShapeType="1"/>
            </p:cNvSpPr>
            <p:nvPr/>
          </p:nvSpPr>
          <p:spPr bwMode="auto">
            <a:xfrm>
              <a:off x="5280" y="1248"/>
              <a:ext cx="1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6516688" y="4076700"/>
            <a:ext cx="1762125" cy="974725"/>
            <a:chOff x="4105" y="2568"/>
            <a:chExt cx="1110" cy="614"/>
          </a:xfrm>
        </p:grpSpPr>
        <p:sp>
          <p:nvSpPr>
            <p:cNvPr id="110619" name="AutoShape 27"/>
            <p:cNvSpPr>
              <a:spLocks/>
            </p:cNvSpPr>
            <p:nvPr/>
          </p:nvSpPr>
          <p:spPr bwMode="auto">
            <a:xfrm>
              <a:off x="4150" y="2750"/>
              <a:ext cx="1065" cy="432"/>
            </a:xfrm>
            <a:prstGeom prst="borderCallout2">
              <a:avLst>
                <a:gd name="adj1" fmla="val 16667"/>
                <a:gd name="adj2" fmla="val -4509"/>
                <a:gd name="adj3" fmla="val 16667"/>
                <a:gd name="adj4" fmla="val -32394"/>
                <a:gd name="adj5" fmla="val -33565"/>
                <a:gd name="adj6" fmla="val -61597"/>
              </a:avLst>
            </a:prstGeom>
            <a:solidFill>
              <a:srgbClr val="66FF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hangingPunct="0"/>
              <a:r>
                <a:rPr lang="zh-CN" altLang="en-US" sz="2000" b="1">
                  <a:solidFill>
                    <a:srgbClr val="000000"/>
                  </a:solidFill>
                  <a:latin typeface="Times New Roman" pitchFamily="18" charset="0"/>
                </a:rPr>
                <a:t>能产生正弦波振荡吗？</a:t>
              </a:r>
            </a:p>
          </p:txBody>
        </p:sp>
        <p:sp>
          <p:nvSpPr>
            <p:cNvPr id="110620" name="Line 28"/>
            <p:cNvSpPr>
              <a:spLocks noChangeShapeType="1"/>
            </p:cNvSpPr>
            <p:nvPr/>
          </p:nvSpPr>
          <p:spPr bwMode="auto">
            <a:xfrm flipH="1" flipV="1">
              <a:off x="4105" y="2568"/>
              <a:ext cx="227" cy="18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0621" name="Text Box 29"/>
          <p:cNvSpPr txBox="1">
            <a:spLocks noChangeArrowheads="1"/>
          </p:cNvSpPr>
          <p:nvPr/>
        </p:nvSpPr>
        <p:spPr bwMode="auto">
          <a:xfrm>
            <a:off x="611188" y="4652963"/>
            <a:ext cx="8382000" cy="177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15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“</a:t>
            </a: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判振”时的注意事项：</a:t>
            </a:r>
          </a:p>
          <a:p>
            <a:pPr eaLnBrk="0" hangingPunct="0">
              <a:lnSpc>
                <a:spcPct val="115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1.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放大电路必须能够正常工作，放大电路的基本接法；</a:t>
            </a:r>
          </a:p>
          <a:p>
            <a:pPr eaLnBrk="0" hangingPunct="0">
              <a:lnSpc>
                <a:spcPct val="115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2.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断开反馈，在断开处加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=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0</a:t>
            </a: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的输入电压；</a:t>
            </a:r>
          </a:p>
          <a:p>
            <a:pPr eaLnBrk="0" hangingPunct="0">
              <a:lnSpc>
                <a:spcPct val="115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3.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找出在哪个元件上获得反馈电压，是否能取代输入电压。</a:t>
            </a:r>
            <a:endParaRPr lang="zh-CN" altLang="en-US" sz="24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10622" name="Text Box 30"/>
          <p:cNvSpPr txBox="1">
            <a:spLocks noChangeArrowheads="1"/>
          </p:cNvSpPr>
          <p:nvPr/>
        </p:nvSpPr>
        <p:spPr bwMode="auto">
          <a:xfrm>
            <a:off x="1692275" y="836613"/>
            <a:ext cx="69834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三个电路有什么相同之处？这样的电路形式有什么好处？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0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 animBg="1"/>
      <p:bldP spid="110621" grpId="0"/>
      <p:bldP spid="1106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1773238"/>
            <a:ext cx="7772400" cy="609600"/>
          </a:xfrm>
        </p:spPr>
        <p:txBody>
          <a:bodyPr/>
          <a:lstStyle/>
          <a:p>
            <a:r>
              <a:rPr lang="en-US" altLang="zh-CN" sz="4000" b="1" dirty="0" smtClean="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§7.2</a:t>
            </a:r>
            <a:r>
              <a:rPr lang="en-US" altLang="zh-CN" sz="4000" dirty="0" smtClean="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  </a:t>
            </a:r>
            <a:r>
              <a:rPr lang="zh-CN" altLang="en-US" sz="4000" dirty="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电压比较器</a:t>
            </a:r>
          </a:p>
        </p:txBody>
      </p:sp>
      <p:sp>
        <p:nvSpPr>
          <p:cNvPr id="19464" name="Text Box 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627313" y="2636838"/>
            <a:ext cx="21605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一、概述</a:t>
            </a:r>
          </a:p>
        </p:txBody>
      </p:sp>
      <p:sp>
        <p:nvSpPr>
          <p:cNvPr id="19465" name="Text Box 9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627313" y="3213100"/>
            <a:ext cx="30241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二、单限比较器</a:t>
            </a:r>
          </a:p>
        </p:txBody>
      </p:sp>
      <p:sp>
        <p:nvSpPr>
          <p:cNvPr id="19466" name="Text Box 10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2627313" y="3789363"/>
            <a:ext cx="30972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三、滞回比较器</a:t>
            </a:r>
          </a:p>
        </p:txBody>
      </p:sp>
      <p:sp>
        <p:nvSpPr>
          <p:cNvPr id="19467" name="Text Box 11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2627313" y="4365625"/>
            <a:ext cx="32400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四、窗口比较器</a:t>
            </a:r>
          </a:p>
        </p:txBody>
      </p:sp>
      <p:sp>
        <p:nvSpPr>
          <p:cNvPr id="19468" name="Text Box 12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2627313" y="4941888"/>
            <a:ext cx="38893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五、集成电压比较器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836613"/>
            <a:ext cx="3744913" cy="576262"/>
          </a:xfrm>
        </p:spPr>
        <p:txBody>
          <a:bodyPr/>
          <a:lstStyle/>
          <a:p>
            <a:pPr algn="l"/>
            <a:r>
              <a:rPr lang="zh-CN" altLang="en-US" sz="3600">
                <a:ea typeface="华文行楷" pitchFamily="2" charset="-122"/>
              </a:rPr>
              <a:t>一、概述</a:t>
            </a:r>
            <a:endParaRPr lang="zh-CN" altLang="en-US" sz="3600">
              <a:latin typeface="隶书" pitchFamily="49" charset="-122"/>
              <a:ea typeface="华文行楷" pitchFamily="2" charset="-122"/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609600" y="1447800"/>
            <a:ext cx="8210550" cy="220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kumimoji="1" lang="en-US" altLang="zh-CN" sz="2800" dirty="0">
                <a:solidFill>
                  <a:schemeClr val="tx2"/>
                </a:solidFill>
                <a:latin typeface="华文行楷" pitchFamily="2" charset="-122"/>
                <a:ea typeface="华文行楷" pitchFamily="2" charset="-122"/>
              </a:rPr>
              <a:t>1.  </a:t>
            </a:r>
            <a:r>
              <a:rPr kumimoji="1" lang="zh-CN" altLang="en-US" sz="2800" dirty="0">
                <a:solidFill>
                  <a:schemeClr val="tx2"/>
                </a:solidFill>
                <a:latin typeface="华文行楷" pitchFamily="2" charset="-122"/>
                <a:ea typeface="华文行楷" pitchFamily="2" charset="-122"/>
              </a:rPr>
              <a:t>电压比较器的功能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：比较电压的大小。</a:t>
            </a:r>
          </a:p>
          <a:p>
            <a:pPr>
              <a:lnSpc>
                <a:spcPct val="115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    输入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电压是模拟信号；输出电压表示比较的结果，只有高电平和低电平两种情况，为二值信号。使输出产生跃变的输入电压称为阈值电压。</a:t>
            </a:r>
          </a:p>
          <a:p>
            <a:pPr>
              <a:lnSpc>
                <a:spcPct val="115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    广泛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用于各种报警电路。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609600" y="3733800"/>
            <a:ext cx="7772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ct val="20000"/>
              </a:spcAft>
            </a:pPr>
            <a:r>
              <a:rPr kumimoji="1" lang="en-US" altLang="zh-CN" sz="2800" dirty="0">
                <a:solidFill>
                  <a:schemeClr val="tx2"/>
                </a:solidFill>
                <a:latin typeface="华文行楷" pitchFamily="2" charset="-122"/>
                <a:ea typeface="华文行楷" pitchFamily="2" charset="-122"/>
              </a:rPr>
              <a:t>2.  </a:t>
            </a:r>
            <a:r>
              <a:rPr kumimoji="1" lang="zh-CN" altLang="en-US" sz="2800" dirty="0">
                <a:solidFill>
                  <a:schemeClr val="tx2"/>
                </a:solidFill>
                <a:latin typeface="华文行楷" pitchFamily="2" charset="-122"/>
                <a:ea typeface="华文行楷" pitchFamily="2" charset="-122"/>
              </a:rPr>
              <a:t>电压比较器的描述方法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: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电压传输特性 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solidFill>
                  <a:schemeClr val="tx2"/>
                </a:solidFill>
                <a:latin typeface="Times New Roman" pitchFamily="18" charset="0"/>
              </a:rPr>
              <a:t>O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＝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solidFill>
                  <a:schemeClr val="tx2"/>
                </a:solidFill>
                <a:latin typeface="Times New Roman" pitchFamily="18" charset="0"/>
              </a:rPr>
              <a:t>I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838200" y="4225943"/>
            <a:ext cx="7467600" cy="177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电压传输特性的三个要素：</a:t>
            </a:r>
          </a:p>
          <a:p>
            <a:pPr>
              <a:lnSpc>
                <a:spcPct val="115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（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）输出高电平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OH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和输出低电平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OL</a:t>
            </a:r>
            <a:endParaRPr kumimoji="1" lang="en-US" altLang="zh-CN" sz="2400" b="1" dirty="0">
              <a:solidFill>
                <a:schemeClr val="tx2"/>
              </a:solidFill>
              <a:latin typeface="Times New Roman" pitchFamily="18" charset="0"/>
            </a:endParaRPr>
          </a:p>
          <a:p>
            <a:pPr>
              <a:lnSpc>
                <a:spcPct val="115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（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2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）阈值电压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T</a:t>
            </a:r>
            <a:endParaRPr kumimoji="1" lang="en-US" altLang="zh-CN" sz="2400" b="1" dirty="0">
              <a:solidFill>
                <a:schemeClr val="tx2"/>
              </a:solidFill>
              <a:latin typeface="Times New Roman" pitchFamily="18" charset="0"/>
            </a:endParaRPr>
          </a:p>
          <a:p>
            <a:pPr>
              <a:lnSpc>
                <a:spcPct val="115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（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3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）输入电压过阈值电压时输出电压跃变的方向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autoUpdateAnimBg="0"/>
      <p:bldP spid="21508" grpId="0" build="p" autoUpdateAnimBg="0"/>
      <p:bldP spid="21509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4724400" cy="381000"/>
          </a:xfrm>
        </p:spPr>
        <p:txBody>
          <a:bodyPr/>
          <a:lstStyle/>
          <a:p>
            <a:pPr algn="l"/>
            <a:r>
              <a:rPr lang="en-US" altLang="zh-CN" sz="2800">
                <a:latin typeface="华文行楷" pitchFamily="2" charset="-122"/>
                <a:ea typeface="华文行楷" pitchFamily="2" charset="-122"/>
              </a:rPr>
              <a:t>3. </a:t>
            </a:r>
            <a:r>
              <a:rPr lang="zh-CN" altLang="en-US" sz="2800">
                <a:latin typeface="华文行楷" pitchFamily="2" charset="-122"/>
                <a:ea typeface="华文行楷" pitchFamily="2" charset="-122"/>
              </a:rPr>
              <a:t>几种常用的电压比较器</a:t>
            </a:r>
          </a:p>
        </p:txBody>
      </p:sp>
      <p:pic>
        <p:nvPicPr>
          <p:cNvPr id="22531" name="Picture 3" descr="Dz080202"/>
          <p:cNvPicPr>
            <a:picLocks noChangeAspect="1" noChangeArrowheads="1"/>
          </p:cNvPicPr>
          <p:nvPr/>
        </p:nvPicPr>
        <p:blipFill>
          <a:blip r:embed="rId3" cstate="print"/>
          <a:srcRect r="68236" b="10086"/>
          <a:stretch>
            <a:fillRect/>
          </a:stretch>
        </p:blipFill>
        <p:spPr bwMode="auto">
          <a:xfrm>
            <a:off x="1042988" y="3286125"/>
            <a:ext cx="2286000" cy="2201863"/>
          </a:xfrm>
          <a:prstGeom prst="rect">
            <a:avLst/>
          </a:prstGeom>
          <a:noFill/>
        </p:spPr>
      </p:pic>
      <p:pic>
        <p:nvPicPr>
          <p:cNvPr id="22532" name="Picture 4" descr="Dz080202"/>
          <p:cNvPicPr>
            <a:picLocks noChangeAspect="1" noChangeArrowheads="1"/>
          </p:cNvPicPr>
          <p:nvPr/>
        </p:nvPicPr>
        <p:blipFill>
          <a:blip r:embed="rId4" cstate="print"/>
          <a:srcRect l="65883" t="17291" b="13545"/>
          <a:stretch>
            <a:fillRect/>
          </a:stretch>
        </p:blipFill>
        <p:spPr bwMode="auto">
          <a:xfrm>
            <a:off x="5940425" y="3789363"/>
            <a:ext cx="2590800" cy="1785937"/>
          </a:xfrm>
          <a:prstGeom prst="rect">
            <a:avLst/>
          </a:prstGeom>
          <a:noFill/>
        </p:spPr>
      </p:pic>
      <p:pic>
        <p:nvPicPr>
          <p:cNvPr id="22533" name="Picture 5" descr="Dz080202"/>
          <p:cNvPicPr>
            <a:picLocks noChangeAspect="1" noChangeArrowheads="1"/>
          </p:cNvPicPr>
          <p:nvPr/>
        </p:nvPicPr>
        <p:blipFill>
          <a:blip r:embed="rId5" cstate="print"/>
          <a:srcRect l="34117" r="34119" b="10086"/>
          <a:stretch>
            <a:fillRect/>
          </a:stretch>
        </p:blipFill>
        <p:spPr bwMode="auto">
          <a:xfrm>
            <a:off x="3419475" y="3430588"/>
            <a:ext cx="2362200" cy="2274887"/>
          </a:xfrm>
          <a:prstGeom prst="rect">
            <a:avLst/>
          </a:prstGeom>
          <a:noFill/>
        </p:spPr>
      </p:pic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457200" y="1169988"/>
            <a:ext cx="640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1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）单限比较器：只有一个阈值电压</a:t>
            </a: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457200" y="5589588"/>
            <a:ext cx="8686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3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）窗口比较器：</a:t>
            </a:r>
          </a:p>
          <a:p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    有两个阈值电压，输入电压单调变化时输出电压跃变两次。</a:t>
            </a: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68313" y="1558925"/>
            <a:ext cx="8305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（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2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）滞回比较器：具有滞回特性</a:t>
            </a:r>
          </a:p>
          <a:p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    输入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电压的变化方向不同，阈值电压也不同，但输入电压单调变化使输出电压只跃变一次。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124075" y="2781300"/>
            <a:ext cx="3556000" cy="457200"/>
            <a:chOff x="1338" y="1706"/>
            <a:chExt cx="2240" cy="288"/>
          </a:xfrm>
        </p:grpSpPr>
        <p:graphicFrame>
          <p:nvGraphicFramePr>
            <p:cNvPr id="22538" name="Object 10"/>
            <p:cNvGraphicFramePr>
              <a:graphicFrameLocks noChangeAspect="1"/>
            </p:cNvGraphicFramePr>
            <p:nvPr/>
          </p:nvGraphicFramePr>
          <p:xfrm>
            <a:off x="2426" y="1706"/>
            <a:ext cx="1152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180" name="Equation" r:id="rId6" imgW="1041120" imgH="253800" progId="Equation.3">
                    <p:embed/>
                  </p:oleObj>
                </mc:Choice>
                <mc:Fallback>
                  <p:oleObj name="Equation" r:id="rId6" imgW="1041120" imgH="25380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6" y="1706"/>
                          <a:ext cx="1152" cy="281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952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39" name="Text Box 11"/>
            <p:cNvSpPr txBox="1">
              <a:spLocks noChangeArrowheads="1"/>
            </p:cNvSpPr>
            <p:nvPr/>
          </p:nvSpPr>
          <p:spPr bwMode="auto">
            <a:xfrm>
              <a:off x="1338" y="1706"/>
              <a:ext cx="13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chemeClr val="tx2"/>
                  </a:solidFill>
                  <a:latin typeface="Times New Roman" pitchFamily="18" charset="0"/>
                </a:rPr>
                <a:t>回差电压：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4" grpId="0" build="p" autoUpdateAnimBg="0"/>
      <p:bldP spid="22535" grpId="0" build="p" autoUpdateAnimBg="0"/>
      <p:bldP spid="225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765175"/>
            <a:ext cx="7073900" cy="465138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4</a:t>
            </a:r>
            <a:r>
              <a:rPr lang="zh-CN" altLang="en-US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、集成运放的非线性工作区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877888" y="1166813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电路特征：集成运放处于开环或仅引入正反馈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573088" y="3605213"/>
            <a:ext cx="51514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理想运放工作在非线性区的特点：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827088" y="4005263"/>
            <a:ext cx="419100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b="1">
                <a:latin typeface="Times New Roman" pitchFamily="18" charset="0"/>
              </a:rPr>
              <a:t>1) </a:t>
            </a:r>
            <a:r>
              <a:rPr kumimoji="1" lang="zh-CN" altLang="en-US" sz="2400" b="1">
                <a:latin typeface="Times New Roman" pitchFamily="18" charset="0"/>
              </a:rPr>
              <a:t>净输入电流为</a:t>
            </a:r>
            <a:r>
              <a:rPr kumimoji="1" lang="en-US" altLang="zh-CN" sz="2400" b="1">
                <a:latin typeface="Times New Roman" pitchFamily="18" charset="0"/>
              </a:rPr>
              <a:t>0</a:t>
            </a:r>
          </a:p>
          <a:p>
            <a:pPr>
              <a:lnSpc>
                <a:spcPct val="120000"/>
              </a:lnSpc>
            </a:pPr>
            <a:r>
              <a:rPr kumimoji="1" lang="en-US" altLang="zh-CN" sz="2400" b="1">
                <a:latin typeface="Times New Roman" pitchFamily="18" charset="0"/>
              </a:rPr>
              <a:t>2)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P</a:t>
            </a:r>
            <a:r>
              <a:rPr kumimoji="1" lang="en-US" altLang="zh-CN" sz="2400" b="1">
                <a:latin typeface="Times New Roman" pitchFamily="18" charset="0"/>
              </a:rPr>
              <a:t>&gt;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N</a:t>
            </a:r>
            <a:r>
              <a:rPr kumimoji="1" lang="zh-CN" altLang="zh-CN" sz="2400" b="1">
                <a:latin typeface="Times New Roman" pitchFamily="18" charset="0"/>
              </a:rPr>
              <a:t>时，</a:t>
            </a:r>
            <a:r>
              <a:rPr kumimoji="1" lang="zh-CN" altLang="en-US" sz="2400" b="1">
                <a:latin typeface="Times New Roman" pitchFamily="18" charset="0"/>
              </a:rPr>
              <a:t>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</a:t>
            </a:r>
            <a:r>
              <a:rPr kumimoji="1" lang="zh-CN" altLang="en-US" sz="2400" b="1">
                <a:latin typeface="Times New Roman" pitchFamily="18" charset="0"/>
              </a:rPr>
              <a:t>＝＋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OM                  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P</a:t>
            </a:r>
            <a:r>
              <a:rPr kumimoji="1" lang="en-US" altLang="zh-CN" sz="2400" b="1">
                <a:latin typeface="Times New Roman" pitchFamily="18" charset="0"/>
              </a:rPr>
              <a:t>&lt;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N</a:t>
            </a:r>
            <a:r>
              <a:rPr kumimoji="1" lang="zh-CN" altLang="zh-CN" sz="2400" b="1">
                <a:latin typeface="Times New Roman" pitchFamily="18" charset="0"/>
              </a:rPr>
              <a:t>时，</a:t>
            </a:r>
            <a:r>
              <a:rPr kumimoji="1" lang="zh-CN" altLang="en-US" sz="2400" b="1">
                <a:latin typeface="Times New Roman" pitchFamily="18" charset="0"/>
              </a:rPr>
              <a:t>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</a:t>
            </a:r>
            <a:r>
              <a:rPr kumimoji="1" lang="zh-CN" altLang="en-US" sz="2400" b="1">
                <a:latin typeface="Times New Roman" pitchFamily="18" charset="0"/>
              </a:rPr>
              <a:t>＝－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OM</a:t>
            </a:r>
          </a:p>
        </p:txBody>
      </p:sp>
      <p:graphicFrame>
        <p:nvGraphicFramePr>
          <p:cNvPr id="23558" name="Object 6"/>
          <p:cNvGraphicFramePr>
            <a:graphicFrameLocks noChangeAspect="1"/>
          </p:cNvGraphicFramePr>
          <p:nvPr/>
        </p:nvGraphicFramePr>
        <p:xfrm>
          <a:off x="1258888" y="1700213"/>
          <a:ext cx="5486400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6" name="Photo Editor 照片" r:id="rId3" imgW="19323810" imgH="6066667" progId="MSPhotoEd.3">
                  <p:embed/>
                </p:oleObj>
              </mc:Choice>
              <mc:Fallback>
                <p:oleObj name="Photo Editor 照片" r:id="rId3" imgW="19323810" imgH="6066667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00213"/>
                        <a:ext cx="5486400" cy="172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7"/>
          <p:cNvGraphicFramePr>
            <a:graphicFrameLocks noChangeAspect="1"/>
          </p:cNvGraphicFramePr>
          <p:nvPr/>
        </p:nvGraphicFramePr>
        <p:xfrm>
          <a:off x="5364163" y="3500438"/>
          <a:ext cx="3124200" cy="250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7" name="Photo Editor 照片" r:id="rId5" imgW="11933333" imgH="9573961" progId="MSPhotoEd.3">
                  <p:embed/>
                </p:oleObj>
              </mc:Choice>
              <mc:Fallback>
                <p:oleObj name="Photo Editor 照片" r:id="rId5" imgW="11933333" imgH="9573961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3500438"/>
                        <a:ext cx="3124200" cy="250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AutoShape 8"/>
          <p:cNvSpPr>
            <a:spLocks/>
          </p:cNvSpPr>
          <p:nvPr/>
        </p:nvSpPr>
        <p:spPr bwMode="auto">
          <a:xfrm>
            <a:off x="6556375" y="2170113"/>
            <a:ext cx="1579563" cy="473075"/>
          </a:xfrm>
          <a:prstGeom prst="borderCallout1">
            <a:avLst>
              <a:gd name="adj1" fmla="val 24162"/>
              <a:gd name="adj2" fmla="val -4824"/>
              <a:gd name="adj3" fmla="val -21477"/>
              <a:gd name="adj4" fmla="val -54977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400" b="1">
                <a:latin typeface="Times New Roman" pitchFamily="18" charset="0"/>
              </a:rPr>
              <a:t>无源网络</a:t>
            </a:r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539750" y="5589588"/>
            <a:ext cx="806450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/>
            <a:r>
              <a:rPr kumimoji="1" lang="en-US" altLang="zh-CN" sz="2800">
                <a:latin typeface="华文行楷" pitchFamily="2" charset="-122"/>
                <a:ea typeface="华文行楷" pitchFamily="2" charset="-122"/>
              </a:rPr>
              <a:t>5</a:t>
            </a:r>
            <a:r>
              <a:rPr kumimoji="1" lang="zh-CN" altLang="en-US" sz="2800">
                <a:latin typeface="华文行楷" pitchFamily="2" charset="-122"/>
                <a:ea typeface="华文行楷" pitchFamily="2" charset="-122"/>
              </a:rPr>
              <a:t>、教学基本要求</a:t>
            </a:r>
          </a:p>
          <a:p>
            <a:pPr marL="457200" indent="-457200"/>
            <a:r>
              <a:rPr kumimoji="1" lang="zh-CN" altLang="en-US" sz="2400">
                <a:latin typeface="Times New Roman" pitchFamily="18" charset="0"/>
              </a:rPr>
              <a:t>   </a:t>
            </a:r>
            <a:r>
              <a:rPr kumimoji="1" lang="en-US" altLang="zh-CN" sz="2400" b="1">
                <a:latin typeface="Times New Roman" pitchFamily="18" charset="0"/>
              </a:rPr>
              <a:t>1)</a:t>
            </a:r>
            <a:r>
              <a:rPr kumimoji="1" lang="zh-CN" altLang="en-US" sz="2400" b="1">
                <a:latin typeface="Times New Roman" pitchFamily="18" charset="0"/>
              </a:rPr>
              <a:t>电路的识别及选用；</a:t>
            </a:r>
            <a:r>
              <a:rPr kumimoji="1" lang="en-US" altLang="zh-CN" sz="2400" b="1">
                <a:latin typeface="Times New Roman" pitchFamily="18" charset="0"/>
              </a:rPr>
              <a:t>2)</a:t>
            </a:r>
            <a:r>
              <a:rPr kumimoji="1" lang="zh-CN" altLang="en-US" sz="2400" b="1">
                <a:latin typeface="Times New Roman" pitchFamily="18" charset="0"/>
              </a:rPr>
              <a:t>电压传输特性的分析。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autoUpdateAnimBg="0"/>
      <p:bldP spid="23556" grpId="0" build="p" autoUpdateAnimBg="0"/>
      <p:bldP spid="23557" grpId="0" build="p" autoUpdateAnimBg="0"/>
      <p:bldP spid="23560" grpId="0" build="allAtOnce" animBg="1"/>
      <p:bldP spid="2356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836613"/>
            <a:ext cx="5029200" cy="576262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ea typeface="华文行楷" pitchFamily="2" charset="-122"/>
              </a:rPr>
              <a:t>二、单限比较器</a:t>
            </a:r>
          </a:p>
        </p:txBody>
      </p:sp>
      <p:pic>
        <p:nvPicPr>
          <p:cNvPr id="24579" name="Picture 3" descr="Dz080203"/>
          <p:cNvPicPr>
            <a:picLocks noChangeAspect="1" noChangeArrowheads="1"/>
          </p:cNvPicPr>
          <p:nvPr/>
        </p:nvPicPr>
        <p:blipFill>
          <a:blip r:embed="rId2" cstate="print"/>
          <a:srcRect t="23349" r="50301" b="29951"/>
          <a:stretch>
            <a:fillRect/>
          </a:stretch>
        </p:blipFill>
        <p:spPr bwMode="auto">
          <a:xfrm>
            <a:off x="3419475" y="1484313"/>
            <a:ext cx="2362200" cy="1066800"/>
          </a:xfrm>
          <a:prstGeom prst="rect">
            <a:avLst/>
          </a:prstGeom>
          <a:noFill/>
        </p:spPr>
      </p:pic>
      <p:pic>
        <p:nvPicPr>
          <p:cNvPr id="24580" name="Picture 4" descr="Dz080203"/>
          <p:cNvPicPr>
            <a:picLocks noChangeAspect="1" noChangeArrowheads="1"/>
          </p:cNvPicPr>
          <p:nvPr/>
        </p:nvPicPr>
        <p:blipFill>
          <a:blip r:embed="rId2" cstate="print"/>
          <a:srcRect l="52905" b="13274"/>
          <a:stretch>
            <a:fillRect/>
          </a:stretch>
        </p:blipFill>
        <p:spPr bwMode="auto">
          <a:xfrm>
            <a:off x="6227763" y="908050"/>
            <a:ext cx="2238375" cy="1981200"/>
          </a:xfrm>
          <a:prstGeom prst="rect">
            <a:avLst/>
          </a:prstGeom>
          <a:noFill/>
        </p:spPr>
      </p:pic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971550" y="2276475"/>
            <a:ext cx="746760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</a:rPr>
              <a:t>（</a:t>
            </a:r>
            <a:r>
              <a:rPr kumimoji="1" lang="en-US" altLang="zh-CN" sz="2400" b="1">
                <a:latin typeface="Times New Roman" pitchFamily="18" charset="0"/>
              </a:rPr>
              <a:t>1</a:t>
            </a:r>
            <a:r>
              <a:rPr kumimoji="1" lang="zh-CN" altLang="en-US" sz="2400" b="1">
                <a:latin typeface="Times New Roman" pitchFamily="18" charset="0"/>
              </a:rPr>
              <a:t>）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T</a:t>
            </a:r>
            <a:r>
              <a:rPr kumimoji="1" lang="zh-CN" altLang="en-US" sz="2400" b="1">
                <a:latin typeface="Times New Roman" pitchFamily="18" charset="0"/>
              </a:rPr>
              <a:t>＝</a:t>
            </a:r>
            <a:r>
              <a:rPr kumimoji="1" lang="en-US" altLang="zh-CN" sz="2400" b="1">
                <a:latin typeface="Times New Roman" pitchFamily="18" charset="0"/>
              </a:rPr>
              <a:t>0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</a:rPr>
              <a:t>（</a:t>
            </a:r>
            <a:r>
              <a:rPr kumimoji="1" lang="en-US" altLang="zh-CN" sz="2400" b="1">
                <a:latin typeface="Times New Roman" pitchFamily="18" charset="0"/>
              </a:rPr>
              <a:t>2</a:t>
            </a:r>
            <a:r>
              <a:rPr kumimoji="1" lang="zh-CN" altLang="en-US" sz="2400" b="1">
                <a:latin typeface="Times New Roman" pitchFamily="18" charset="0"/>
              </a:rPr>
              <a:t>）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OH</a:t>
            </a:r>
            <a:r>
              <a:rPr kumimoji="1" lang="zh-CN" altLang="en-US" sz="2400" b="1">
                <a:latin typeface="Times New Roman" pitchFamily="18" charset="0"/>
              </a:rPr>
              <a:t>＝＋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OM</a:t>
            </a:r>
            <a:r>
              <a:rPr kumimoji="1" lang="zh-CN" altLang="en-US" sz="2400" b="1" baseline="-25000">
                <a:latin typeface="Times New Roman" pitchFamily="18" charset="0"/>
              </a:rPr>
              <a:t>，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OL</a:t>
            </a:r>
            <a:r>
              <a:rPr kumimoji="1" lang="zh-CN" altLang="en-US" sz="2400" b="1">
                <a:latin typeface="Times New Roman" pitchFamily="18" charset="0"/>
              </a:rPr>
              <a:t>＝－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OM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</a:rPr>
              <a:t>（</a:t>
            </a:r>
            <a:r>
              <a:rPr kumimoji="1" lang="en-US" altLang="zh-CN" sz="2400" b="1">
                <a:latin typeface="Times New Roman" pitchFamily="18" charset="0"/>
              </a:rPr>
              <a:t>3</a:t>
            </a:r>
            <a:r>
              <a:rPr kumimoji="1" lang="zh-CN" altLang="en-US" sz="2400" b="1">
                <a:latin typeface="Times New Roman" pitchFamily="18" charset="0"/>
              </a:rPr>
              <a:t>）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I </a:t>
            </a:r>
            <a:r>
              <a:rPr kumimoji="1" lang="en-US" altLang="zh-CN" sz="2400" b="1">
                <a:latin typeface="Times New Roman" pitchFamily="18" charset="0"/>
              </a:rPr>
              <a:t>&gt; 0 </a:t>
            </a:r>
            <a:r>
              <a:rPr kumimoji="1" lang="zh-CN" altLang="zh-CN" sz="2400" b="1">
                <a:latin typeface="Times New Roman" pitchFamily="18" charset="0"/>
              </a:rPr>
              <a:t>时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 </a:t>
            </a:r>
            <a:r>
              <a:rPr kumimoji="1" lang="zh-CN" altLang="en-US" sz="2400" b="1">
                <a:latin typeface="Times New Roman" pitchFamily="18" charset="0"/>
              </a:rPr>
              <a:t>＝－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OM</a:t>
            </a:r>
            <a:r>
              <a:rPr kumimoji="1" lang="en-US" altLang="zh-CN" sz="2400" b="1">
                <a:latin typeface="Times New Roman" pitchFamily="18" charset="0"/>
              </a:rPr>
              <a:t>;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I </a:t>
            </a:r>
            <a:r>
              <a:rPr kumimoji="1" lang="en-US" altLang="zh-CN" sz="2400" b="1">
                <a:latin typeface="Times New Roman" pitchFamily="18" charset="0"/>
              </a:rPr>
              <a:t>&lt; 0 </a:t>
            </a:r>
            <a:r>
              <a:rPr kumimoji="1" lang="zh-CN" altLang="zh-CN" sz="2400" b="1">
                <a:latin typeface="Times New Roman" pitchFamily="18" charset="0"/>
              </a:rPr>
              <a:t>时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 </a:t>
            </a:r>
            <a:r>
              <a:rPr kumimoji="1" lang="zh-CN" altLang="en-US" sz="2400" b="1">
                <a:latin typeface="Times New Roman" pitchFamily="18" charset="0"/>
              </a:rPr>
              <a:t>＝＋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OM </a:t>
            </a:r>
          </a:p>
        </p:txBody>
      </p:sp>
      <p:pic>
        <p:nvPicPr>
          <p:cNvPr id="24582" name="Picture 6" descr="Dz0802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4941888"/>
            <a:ext cx="3657600" cy="1022350"/>
          </a:xfrm>
          <a:prstGeom prst="rect">
            <a:avLst/>
          </a:prstGeom>
          <a:noFill/>
        </p:spPr>
      </p:pic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684213" y="3789363"/>
            <a:ext cx="7620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Times New Roman" pitchFamily="18" charset="0"/>
              </a:rPr>
              <a:t>    </a:t>
            </a:r>
            <a:r>
              <a:rPr kumimoji="1" lang="en-US" altLang="zh-CN" sz="2400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集成</a:t>
            </a:r>
            <a:r>
              <a:rPr kumimoji="1" lang="zh-CN" altLang="en-US" sz="2400" b="1" dirty="0">
                <a:latin typeface="Times New Roman" pitchFamily="18" charset="0"/>
              </a:rPr>
              <a:t>运放的净输入电压等于输入电压，为保护集成运放的输入级，需加输入端限幅电路。</a:t>
            </a:r>
          </a:p>
        </p:txBody>
      </p:sp>
      <p:sp>
        <p:nvSpPr>
          <p:cNvPr id="24584" name="AutoShape 8"/>
          <p:cNvSpPr>
            <a:spLocks/>
          </p:cNvSpPr>
          <p:nvPr/>
        </p:nvSpPr>
        <p:spPr bwMode="auto">
          <a:xfrm>
            <a:off x="5508625" y="4724400"/>
            <a:ext cx="3311525" cy="865188"/>
          </a:xfrm>
          <a:prstGeom prst="borderCallout2">
            <a:avLst>
              <a:gd name="adj1" fmla="val 13213"/>
              <a:gd name="adj2" fmla="val -2301"/>
              <a:gd name="adj3" fmla="val 13213"/>
              <a:gd name="adj4" fmla="val -34370"/>
              <a:gd name="adj5" fmla="val 84588"/>
              <a:gd name="adj6" fmla="val -67644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zh-CN" altLang="en-US" sz="2400" b="1">
                <a:latin typeface="Times New Roman" pitchFamily="18" charset="0"/>
              </a:rPr>
              <a:t>二极管限幅电路使净输入电压最大值为</a:t>
            </a:r>
            <a:r>
              <a:rPr lang="en-US" altLang="zh-CN" sz="2400" b="1">
                <a:latin typeface="Times New Roman" pitchFamily="18" charset="0"/>
              </a:rPr>
              <a:t>±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D</a:t>
            </a:r>
            <a:endParaRPr lang="en-US" altLang="zh-CN" sz="2400" b="1">
              <a:latin typeface="Times New Roman" pitchFamily="18" charset="0"/>
            </a:endParaRP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611188" y="1484313"/>
            <a:ext cx="26654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>
                <a:latin typeface="华文行楷" pitchFamily="2" charset="-122"/>
                <a:ea typeface="华文行楷" pitchFamily="2" charset="-122"/>
              </a:rPr>
              <a:t>1.  </a:t>
            </a:r>
            <a:r>
              <a:rPr kumimoji="1" lang="zh-CN" altLang="en-US" sz="2800">
                <a:latin typeface="华文行楷" pitchFamily="2" charset="-122"/>
                <a:ea typeface="华文行楷" pitchFamily="2" charset="-122"/>
              </a:rPr>
              <a:t>过零比较器</a:t>
            </a:r>
          </a:p>
        </p:txBody>
      </p:sp>
      <p:sp>
        <p:nvSpPr>
          <p:cNvPr id="24590" name="AutoShape 14"/>
          <p:cNvSpPr>
            <a:spLocks/>
          </p:cNvSpPr>
          <p:nvPr/>
        </p:nvSpPr>
        <p:spPr bwMode="auto">
          <a:xfrm>
            <a:off x="611188" y="5516563"/>
            <a:ext cx="1435100" cy="474662"/>
          </a:xfrm>
          <a:prstGeom prst="borderCallout1">
            <a:avLst>
              <a:gd name="adj1" fmla="val 24079"/>
              <a:gd name="adj2" fmla="val 105310"/>
              <a:gd name="adj3" fmla="val -56856"/>
              <a:gd name="adj4" fmla="val 110398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400" b="1">
                <a:latin typeface="Times New Roman" pitchFamily="18" charset="0"/>
              </a:rPr>
              <a:t>必要吗？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build="p" autoUpdateAnimBg="0"/>
      <p:bldP spid="24583" grpId="0" build="p" autoUpdateAnimBg="0"/>
      <p:bldP spid="24584" grpId="0" animBg="1" autoUpdateAnimBg="0"/>
      <p:bldP spid="2459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765175"/>
            <a:ext cx="7772400" cy="1143000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sz="2800">
                <a:solidFill>
                  <a:schemeClr val="tx1"/>
                </a:solidFill>
                <a:ea typeface="华文行楷" pitchFamily="2" charset="-122"/>
              </a:rPr>
              <a:t>输出限幅电路</a:t>
            </a:r>
            <a:br>
              <a:rPr lang="zh-CN" altLang="en-US" sz="2800">
                <a:solidFill>
                  <a:schemeClr val="tx1"/>
                </a:solidFill>
                <a:ea typeface="华文行楷" pitchFamily="2" charset="-122"/>
              </a:rPr>
            </a:br>
            <a:r>
              <a:rPr lang="zh-CN" altLang="en-US" sz="2400">
                <a:solidFill>
                  <a:schemeClr val="tx1"/>
                </a:solidFill>
              </a:rPr>
              <a:t>    </a:t>
            </a:r>
            <a:r>
              <a:rPr lang="zh-CN" altLang="en-US" sz="2400" b="1">
                <a:solidFill>
                  <a:schemeClr val="tx1"/>
                </a:solidFill>
                <a:latin typeface="宋体" charset="-122"/>
              </a:rPr>
              <a:t>为适应负载对电压幅值的要求，输出端加限幅电路。</a:t>
            </a:r>
          </a:p>
        </p:txBody>
      </p:sp>
      <p:pic>
        <p:nvPicPr>
          <p:cNvPr id="25603" name="Picture 3" descr="Dz0802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8" y="2057400"/>
            <a:ext cx="3657600" cy="1022350"/>
          </a:xfrm>
          <a:prstGeom prst="rect">
            <a:avLst/>
          </a:prstGeom>
          <a:noFill/>
        </p:spPr>
      </p:pic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3708400" y="2060575"/>
          <a:ext cx="1230313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4" name="Photo Editor 照片" r:id="rId4" imgW="21952381" imgH="6904762" progId="MSPhotoEd.3">
                  <p:embed/>
                </p:oleObj>
              </mc:Choice>
              <mc:Fallback>
                <p:oleObj name="Photo Editor 照片" r:id="rId4" imgW="21952381" imgH="6904762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503" t="417" r="50002" b="14233"/>
                      <a:stretch>
                        <a:fillRect/>
                      </a:stretch>
                    </p:blipFill>
                    <p:spPr bwMode="auto">
                      <a:xfrm>
                        <a:off x="3708400" y="2060575"/>
                        <a:ext cx="1230313" cy="1889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5194300" y="2417763"/>
            <a:ext cx="3200400" cy="977900"/>
          </a:xfrm>
          <a:prstGeom prst="rect">
            <a:avLst/>
          </a:prstGeom>
          <a:solidFill>
            <a:srgbClr val="66FFFF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OH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＝＋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Z1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＋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D2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OL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＝－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</a:rPr>
              <a:t>(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Z2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＋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D1</a:t>
            </a:r>
            <a:r>
              <a:rPr kumimoji="1" lang="en-US" altLang="zh-CN" sz="2400" b="1">
                <a:latin typeface="Times New Roman" pitchFamily="18" charset="0"/>
              </a:rPr>
              <a:t>)</a:t>
            </a:r>
          </a:p>
        </p:txBody>
      </p:sp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1233488" y="3930650"/>
          <a:ext cx="3200400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5" name="Photo Editor 照片" r:id="rId6" imgW="21952381" imgH="6904762" progId="MSPhotoEd.3">
                  <p:embed/>
                </p:oleObj>
              </mc:Choice>
              <mc:Fallback>
                <p:oleObj name="Photo Editor 照片" r:id="rId6" imgW="21952381" imgH="6904762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1250" b="12582"/>
                      <a:stretch>
                        <a:fillRect/>
                      </a:stretch>
                    </p:blipFill>
                    <p:spPr bwMode="auto">
                      <a:xfrm>
                        <a:off x="1233488" y="3930650"/>
                        <a:ext cx="3200400" cy="180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Object 7"/>
          <p:cNvGraphicFramePr>
            <a:graphicFrameLocks noChangeAspect="1"/>
          </p:cNvGraphicFramePr>
          <p:nvPr/>
        </p:nvGraphicFramePr>
        <p:xfrm>
          <a:off x="5051425" y="4217988"/>
          <a:ext cx="738188" cy="160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6" name="Photo Editor 照片" r:id="rId8" imgW="10593279" imgH="6200000" progId="MSPhotoEd.3">
                  <p:embed/>
                </p:oleObj>
              </mc:Choice>
              <mc:Fallback>
                <p:oleObj name="Photo Editor 照片" r:id="rId8" imgW="10593279" imgH="6200000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6249" t="11566" r="30000"/>
                      <a:stretch>
                        <a:fillRect/>
                      </a:stretch>
                    </p:blipFill>
                    <p:spPr bwMode="auto">
                      <a:xfrm>
                        <a:off x="5051425" y="4217988"/>
                        <a:ext cx="738188" cy="160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812800" y="5330825"/>
            <a:ext cx="2895600" cy="539750"/>
          </a:xfrm>
          <a:prstGeom prst="rect">
            <a:avLst/>
          </a:prstGeom>
          <a:solidFill>
            <a:srgbClr val="66FF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OH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＝</a:t>
            </a:r>
            <a:r>
              <a:rPr kumimoji="1" lang="zh-CN" altLang="en-US" sz="2400" b="1" baseline="-250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－</a:t>
            </a:r>
            <a:r>
              <a:rPr kumimoji="1" lang="zh-CN" altLang="en-US" sz="2400" b="1" baseline="-250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OL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＝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Z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6275388" y="3786188"/>
            <a:ext cx="1981200" cy="977900"/>
          </a:xfrm>
          <a:prstGeom prst="rect">
            <a:avLst/>
          </a:prstGeom>
          <a:solidFill>
            <a:srgbClr val="66FF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OH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＝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OL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＝－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kumimoji="1" lang="en-US" altLang="zh-CN" sz="240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25610" name="AutoShape 10"/>
          <p:cNvSpPr>
            <a:spLocks/>
          </p:cNvSpPr>
          <p:nvPr/>
        </p:nvSpPr>
        <p:spPr bwMode="auto">
          <a:xfrm>
            <a:off x="1666875" y="3354388"/>
            <a:ext cx="1358900" cy="409575"/>
          </a:xfrm>
          <a:prstGeom prst="borderCallout1">
            <a:avLst>
              <a:gd name="adj1" fmla="val 27907"/>
              <a:gd name="adj2" fmla="val 105606"/>
              <a:gd name="adj3" fmla="val -158139"/>
              <a:gd name="adj4" fmla="val 159227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b="1"/>
              <a:t>不可缺少！</a:t>
            </a:r>
          </a:p>
        </p:txBody>
      </p:sp>
      <p:graphicFrame>
        <p:nvGraphicFramePr>
          <p:cNvPr id="25611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4691063" y="4649788"/>
          <a:ext cx="333375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7" name="Photo Editor 照片" r:id="rId10" imgW="1000000" imgH="2161905" progId="MSPhotoEd.3">
                  <p:embed/>
                </p:oleObj>
              </mc:Choice>
              <mc:Fallback>
                <p:oleObj name="Photo Editor 照片" r:id="rId10" imgW="1000000" imgH="2161905" progId="MSPhotoEd.3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1063" y="4649788"/>
                        <a:ext cx="333375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849813" y="4613275"/>
            <a:ext cx="668337" cy="790575"/>
            <a:chOff x="3071" y="2908"/>
            <a:chExt cx="421" cy="498"/>
          </a:xfrm>
        </p:grpSpPr>
        <p:sp>
          <p:nvSpPr>
            <p:cNvPr id="25613" name="Line 13"/>
            <p:cNvSpPr>
              <a:spLocks noChangeShapeType="1"/>
            </p:cNvSpPr>
            <p:nvPr/>
          </p:nvSpPr>
          <p:spPr bwMode="auto">
            <a:xfrm>
              <a:off x="3071" y="2931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4" name="Line 14"/>
            <p:cNvSpPr>
              <a:spLocks noChangeShapeType="1"/>
            </p:cNvSpPr>
            <p:nvPr/>
          </p:nvSpPr>
          <p:spPr bwMode="auto">
            <a:xfrm>
              <a:off x="3083" y="3385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5" name="Oval 15"/>
            <p:cNvSpPr>
              <a:spLocks noChangeArrowheads="1"/>
            </p:cNvSpPr>
            <p:nvPr/>
          </p:nvSpPr>
          <p:spPr bwMode="auto">
            <a:xfrm>
              <a:off x="3445" y="3361"/>
              <a:ext cx="45" cy="4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16" name="Oval 16"/>
            <p:cNvSpPr>
              <a:spLocks noChangeArrowheads="1"/>
            </p:cNvSpPr>
            <p:nvPr/>
          </p:nvSpPr>
          <p:spPr bwMode="auto">
            <a:xfrm>
              <a:off x="3445" y="2908"/>
              <a:ext cx="46" cy="4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617" name="Text Box 17"/>
          <p:cNvSpPr txBox="1">
            <a:spLocks noChangeArrowheads="1"/>
          </p:cNvSpPr>
          <p:nvPr/>
        </p:nvSpPr>
        <p:spPr bwMode="auto">
          <a:xfrm>
            <a:off x="5986463" y="4938713"/>
            <a:ext cx="25209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为使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OL</a:t>
            </a:r>
            <a:r>
              <a:rPr kumimoji="1" lang="zh-CN" altLang="en-US" sz="2400" b="1">
                <a:latin typeface="Times New Roman" pitchFamily="18" charset="0"/>
              </a:rPr>
              <a:t>接近</a:t>
            </a:r>
            <a:r>
              <a:rPr kumimoji="1" lang="en-US" altLang="zh-CN" sz="2400" b="1">
                <a:latin typeface="Times New Roman" pitchFamily="18" charset="0"/>
              </a:rPr>
              <a:t>0</a:t>
            </a:r>
            <a:r>
              <a:rPr kumimoji="1" lang="zh-CN" altLang="en-US" sz="2400" b="1">
                <a:latin typeface="Times New Roman" pitchFamily="18" charset="0"/>
              </a:rPr>
              <a:t>，怎么办？</a:t>
            </a:r>
          </a:p>
        </p:txBody>
      </p:sp>
      <p:sp>
        <p:nvSpPr>
          <p:cNvPr id="25618" name="Text Box 18"/>
          <p:cNvSpPr txBox="1">
            <a:spLocks noChangeArrowheads="1"/>
          </p:cNvSpPr>
          <p:nvPr/>
        </p:nvSpPr>
        <p:spPr bwMode="auto">
          <a:xfrm>
            <a:off x="4546600" y="5441950"/>
            <a:ext cx="720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>
                <a:solidFill>
                  <a:srgbClr val="A50021"/>
                </a:solidFill>
                <a:latin typeface="Times New Roman" pitchFamily="18" charset="0"/>
              </a:rPr>
              <a:t>锗管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 autoUpdateAnimBg="0"/>
      <p:bldP spid="25608" grpId="0" animBg="1" autoUpdateAnimBg="0"/>
      <p:bldP spid="25609" grpId="0" animBg="1" autoUpdateAnimBg="0"/>
      <p:bldP spid="25610" grpId="0" animBg="1" autoUpdateAnimBg="0"/>
      <p:bldP spid="25617" grpId="0"/>
      <p:bldP spid="256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981075"/>
            <a:ext cx="3276600" cy="609600"/>
          </a:xfrm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ea typeface="华文行楷" pitchFamily="2" charset="-122"/>
              </a:rPr>
              <a:t>输出限幅电路</a:t>
            </a:r>
            <a:endParaRPr lang="zh-CN" altLang="en-US" sz="2800">
              <a:solidFill>
                <a:schemeClr val="tx1"/>
              </a:solidFill>
              <a:latin typeface="宋体" charset="-122"/>
              <a:ea typeface="华文行楷" pitchFamily="2" charset="-122"/>
            </a:endParaRP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4419600" y="1951038"/>
            <a:ext cx="1828800" cy="466725"/>
          </a:xfrm>
          <a:prstGeom prst="rect">
            <a:avLst/>
          </a:prstGeom>
          <a:solidFill>
            <a:srgbClr val="66FFFF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</a:t>
            </a:r>
            <a:r>
              <a:rPr kumimoji="1" lang="zh-CN" altLang="en-US" sz="2400" b="1">
                <a:latin typeface="Times New Roman" pitchFamily="18" charset="0"/>
              </a:rPr>
              <a:t>＝</a:t>
            </a:r>
            <a:r>
              <a:rPr kumimoji="1" lang="en-US" altLang="zh-CN" sz="2400" b="1">
                <a:latin typeface="Times New Roman" pitchFamily="18" charset="0"/>
              </a:rPr>
              <a:t>±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Z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4038600" y="2543175"/>
            <a:ext cx="4876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（</a:t>
            </a:r>
            <a:r>
              <a:rPr kumimoji="1" lang="en-US" altLang="zh-CN" sz="2400" b="1">
                <a:latin typeface="Times New Roman" pitchFamily="18" charset="0"/>
              </a:rPr>
              <a:t>1</a:t>
            </a:r>
            <a:r>
              <a:rPr kumimoji="1" lang="zh-CN" altLang="en-US" sz="2400" b="1">
                <a:latin typeface="Times New Roman" pitchFamily="18" charset="0"/>
              </a:rPr>
              <a:t>）保护输入端</a:t>
            </a:r>
          </a:p>
          <a:p>
            <a:r>
              <a:rPr kumimoji="1" lang="zh-CN" altLang="en-US" sz="2400" b="1">
                <a:latin typeface="Times New Roman" pitchFamily="18" charset="0"/>
              </a:rPr>
              <a:t>（</a:t>
            </a:r>
            <a:r>
              <a:rPr kumimoji="1" lang="en-US" altLang="zh-CN" sz="2400" b="1">
                <a:latin typeface="Times New Roman" pitchFamily="18" charset="0"/>
              </a:rPr>
              <a:t>2</a:t>
            </a:r>
            <a:r>
              <a:rPr kumimoji="1" lang="zh-CN" altLang="en-US" sz="2400" b="1">
                <a:latin typeface="Times New Roman" pitchFamily="18" charset="0"/>
              </a:rPr>
              <a:t>）加速集成运放状态的转换</a:t>
            </a:r>
            <a:endParaRPr kumimoji="1" lang="zh-CN" altLang="en-US" sz="2400">
              <a:latin typeface="Times New Roman" pitchFamily="18" charset="0"/>
            </a:endParaRP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81000" y="3838575"/>
            <a:ext cx="87630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>
                <a:latin typeface="Times New Roman" pitchFamily="18" charset="0"/>
                <a:ea typeface="华文行楷" pitchFamily="2" charset="-122"/>
              </a:rPr>
              <a:t>电压比较器的分析方法</a:t>
            </a:r>
            <a:r>
              <a:rPr kumimoji="1" lang="zh-CN" altLang="en-US" sz="2800">
                <a:latin typeface="Times New Roman" pitchFamily="18" charset="0"/>
                <a:ea typeface="隶书" pitchFamily="49" charset="-122"/>
              </a:rPr>
              <a:t>：</a:t>
            </a:r>
          </a:p>
          <a:p>
            <a:pPr>
              <a:spcBef>
                <a:spcPct val="20000"/>
              </a:spcBef>
            </a:pPr>
            <a:r>
              <a:rPr kumimoji="1" lang="zh-CN" altLang="en-US" sz="2400" b="1">
                <a:latin typeface="宋体" charset="-122"/>
              </a:rPr>
              <a:t>（</a:t>
            </a:r>
            <a:r>
              <a:rPr kumimoji="1" lang="en-US" altLang="zh-CN" sz="2400" b="1">
                <a:latin typeface="宋体" charset="-122"/>
              </a:rPr>
              <a:t>1</a:t>
            </a:r>
            <a:r>
              <a:rPr kumimoji="1" lang="zh-CN" altLang="en-US" sz="2400" b="1">
                <a:latin typeface="宋体" charset="-122"/>
              </a:rPr>
              <a:t>）</a:t>
            </a:r>
            <a:r>
              <a:rPr kumimoji="1" lang="zh-CN" altLang="en-US" sz="2400" b="1">
                <a:latin typeface="Times New Roman" pitchFamily="18" charset="0"/>
              </a:rPr>
              <a:t>写出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P</a:t>
            </a:r>
            <a:r>
              <a:rPr kumimoji="1" lang="zh-CN" altLang="en-US" sz="2400" b="1">
                <a:latin typeface="Times New Roman" pitchFamily="18" charset="0"/>
              </a:rPr>
              <a:t>、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N</a:t>
            </a:r>
            <a:r>
              <a:rPr kumimoji="1" lang="zh-CN" altLang="zh-CN" sz="2400" b="1">
                <a:latin typeface="Times New Roman" pitchFamily="18" charset="0"/>
              </a:rPr>
              <a:t>的表达式，</a:t>
            </a:r>
            <a:r>
              <a:rPr kumimoji="1" lang="zh-CN" altLang="en-US" sz="2400" b="1">
                <a:latin typeface="Times New Roman" pitchFamily="18" charset="0"/>
              </a:rPr>
              <a:t>令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P</a:t>
            </a:r>
            <a:r>
              <a:rPr kumimoji="1" lang="zh-CN" altLang="en-US" sz="2400" b="1">
                <a:latin typeface="Times New Roman" pitchFamily="18" charset="0"/>
              </a:rPr>
              <a:t>＝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N</a:t>
            </a:r>
            <a:r>
              <a:rPr kumimoji="1" lang="zh-CN" altLang="en-US" sz="2400" b="1">
                <a:latin typeface="Times New Roman" pitchFamily="18" charset="0"/>
              </a:rPr>
              <a:t>，</a:t>
            </a:r>
            <a:r>
              <a:rPr kumimoji="1" lang="zh-CN" altLang="zh-CN" sz="2400" b="1">
                <a:latin typeface="Times New Roman" pitchFamily="18" charset="0"/>
              </a:rPr>
              <a:t>求解出的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I</a:t>
            </a:r>
            <a:r>
              <a:rPr kumimoji="1" lang="zh-CN" altLang="zh-CN" sz="2400" b="1">
                <a:latin typeface="Times New Roman" pitchFamily="18" charset="0"/>
              </a:rPr>
              <a:t>即为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T</a:t>
            </a:r>
            <a:r>
              <a:rPr kumimoji="1" lang="zh-CN" altLang="en-US" sz="2400" b="1">
                <a:latin typeface="Times New Roman" pitchFamily="18" charset="0"/>
              </a:rPr>
              <a:t>；</a:t>
            </a:r>
          </a:p>
          <a:p>
            <a:pPr>
              <a:spcBef>
                <a:spcPct val="20000"/>
              </a:spcBef>
            </a:pPr>
            <a:r>
              <a:rPr kumimoji="1" lang="zh-CN" altLang="en-US" sz="2400" b="1">
                <a:latin typeface="宋体" charset="-122"/>
              </a:rPr>
              <a:t>（</a:t>
            </a:r>
            <a:r>
              <a:rPr kumimoji="1" lang="en-US" altLang="zh-CN" sz="2400" b="1">
                <a:latin typeface="宋体" charset="-122"/>
              </a:rPr>
              <a:t>2</a:t>
            </a:r>
            <a:r>
              <a:rPr kumimoji="1" lang="zh-CN" altLang="en-US" sz="2400" b="1">
                <a:latin typeface="宋体" charset="-122"/>
              </a:rPr>
              <a:t>）</a:t>
            </a:r>
            <a:r>
              <a:rPr kumimoji="1" lang="zh-CN" altLang="zh-CN" sz="2400" b="1">
                <a:latin typeface="宋体" charset="-122"/>
              </a:rPr>
              <a:t>根据输出端限幅电路决定输出的高、低电平；</a:t>
            </a:r>
          </a:p>
          <a:p>
            <a:pPr>
              <a:spcBef>
                <a:spcPct val="20000"/>
              </a:spcBef>
            </a:pPr>
            <a:r>
              <a:rPr kumimoji="1" lang="zh-CN" altLang="zh-CN" sz="2400" b="1">
                <a:latin typeface="宋体" charset="-122"/>
              </a:rPr>
              <a:t>（3）根据输入电压作用于同相输入端还是反相输入端决定</a:t>
            </a:r>
            <a:r>
              <a:rPr kumimoji="1" lang="zh-CN" altLang="en-US" sz="2400" b="1">
                <a:latin typeface="宋体" charset="-122"/>
              </a:rPr>
              <a:t>输出电压</a:t>
            </a:r>
            <a:r>
              <a:rPr kumimoji="1" lang="zh-CN" altLang="zh-CN" sz="2400" b="1">
                <a:latin typeface="宋体" charset="-122"/>
              </a:rPr>
              <a:t>的跃变方向。</a:t>
            </a:r>
            <a:endParaRPr kumimoji="1" lang="zh-CN" altLang="en-US" sz="3200" b="1">
              <a:latin typeface="Times New Roman" pitchFamily="18" charset="0"/>
              <a:ea typeface="隶书" pitchFamily="49" charset="-122"/>
            </a:endParaRPr>
          </a:p>
        </p:txBody>
      </p:sp>
      <p:graphicFrame>
        <p:nvGraphicFramePr>
          <p:cNvPr id="26630" name="Object 6"/>
          <p:cNvGraphicFramePr>
            <a:graphicFrameLocks noChangeAspect="1"/>
          </p:cNvGraphicFramePr>
          <p:nvPr/>
        </p:nvGraphicFramePr>
        <p:xfrm>
          <a:off x="685800" y="1628775"/>
          <a:ext cx="3276600" cy="200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52" name="Photo Editor 照片" r:id="rId3" imgW="11057143" imgH="6752381" progId="MSPhotoEd.3">
                  <p:embed/>
                </p:oleObj>
              </mc:Choice>
              <mc:Fallback>
                <p:oleObj name="Photo Editor 照片" r:id="rId3" imgW="11057143" imgH="6752381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628775"/>
                        <a:ext cx="3276600" cy="200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26628" grpId="0" build="p" autoUpdateAnimBg="0"/>
      <p:bldP spid="26629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990600" y="1608138"/>
          <a:ext cx="3276600" cy="180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6" name="Photo Editor 照片" r:id="rId3" imgW="12317544" imgH="6792273" progId="MSPhotoEd.3">
                  <p:embed/>
                </p:oleObj>
              </mc:Choice>
              <mc:Fallback>
                <p:oleObj name="Photo Editor 照片" r:id="rId3" imgW="12317544" imgH="6792273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08138"/>
                        <a:ext cx="3276600" cy="180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981075"/>
            <a:ext cx="7772400" cy="49530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2. </a:t>
            </a:r>
            <a:r>
              <a:rPr lang="zh-CN" altLang="en-US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一般单限比较器</a:t>
            </a:r>
          </a:p>
        </p:txBody>
      </p:sp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4419600" y="1608138"/>
          <a:ext cx="3733800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7" name="公式" r:id="rId5" imgW="1955520" imgH="685800" progId="Equation.3">
                  <p:embed/>
                </p:oleObj>
              </mc:Choice>
              <mc:Fallback>
                <p:oleObj name="公式" r:id="rId5" imgW="1955520" imgH="685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608138"/>
                        <a:ext cx="3733800" cy="13096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381000" y="4275138"/>
            <a:ext cx="5486400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</a:rPr>
              <a:t>（</a:t>
            </a:r>
            <a:r>
              <a:rPr kumimoji="1" lang="en-US" altLang="zh-CN" sz="2400" b="1">
                <a:latin typeface="Times New Roman" pitchFamily="18" charset="0"/>
              </a:rPr>
              <a:t>1</a:t>
            </a:r>
            <a:r>
              <a:rPr kumimoji="1" lang="zh-CN" altLang="en-US" sz="2400" b="1">
                <a:latin typeface="Times New Roman" pitchFamily="18" charset="0"/>
              </a:rPr>
              <a:t>）若要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T</a:t>
            </a:r>
            <a:r>
              <a:rPr kumimoji="1" lang="en-US" altLang="zh-CN" sz="2400" b="1">
                <a:latin typeface="Times New Roman" pitchFamily="18" charset="0"/>
              </a:rPr>
              <a:t>&lt; 0</a:t>
            </a:r>
            <a:r>
              <a:rPr kumimoji="1" lang="zh-CN" altLang="en-US" sz="2400" b="1">
                <a:latin typeface="Times New Roman" pitchFamily="18" charset="0"/>
              </a:rPr>
              <a:t>，</a:t>
            </a:r>
            <a:r>
              <a:rPr kumimoji="1" lang="zh-CN" altLang="zh-CN" sz="2400" b="1">
                <a:latin typeface="Times New Roman" pitchFamily="18" charset="0"/>
              </a:rPr>
              <a:t>则应如何修改电路？</a:t>
            </a:r>
          </a:p>
          <a:p>
            <a:pPr>
              <a:lnSpc>
                <a:spcPct val="120000"/>
              </a:lnSpc>
            </a:pPr>
            <a:r>
              <a:rPr kumimoji="1" lang="zh-CN" altLang="zh-CN" sz="2400" b="1">
                <a:latin typeface="Times New Roman" pitchFamily="18" charset="0"/>
              </a:rPr>
              <a:t>（2）若要改变曲线跃变方向，则应如</a:t>
            </a:r>
            <a:r>
              <a:rPr kumimoji="1" lang="zh-CN" altLang="en-US" sz="2400" b="1">
                <a:latin typeface="Times New Roman" pitchFamily="18" charset="0"/>
              </a:rPr>
              <a:t>     </a:t>
            </a:r>
            <a:r>
              <a:rPr kumimoji="1" lang="zh-CN" altLang="zh-CN" sz="2400" b="1">
                <a:latin typeface="Times New Roman" pitchFamily="18" charset="0"/>
              </a:rPr>
              <a:t>何修改电路？</a:t>
            </a:r>
          </a:p>
          <a:p>
            <a:pPr>
              <a:lnSpc>
                <a:spcPct val="120000"/>
              </a:lnSpc>
            </a:pPr>
            <a:r>
              <a:rPr kumimoji="1" lang="zh-CN" altLang="zh-CN" sz="2400" b="1">
                <a:latin typeface="Times New Roman" pitchFamily="18" charset="0"/>
              </a:rPr>
              <a:t>（3）若要改变</a:t>
            </a:r>
            <a:r>
              <a:rPr kumimoji="1" lang="zh-CN" altLang="zh-CN" sz="2400" b="1" i="1">
                <a:latin typeface="Times New Roman" pitchFamily="18" charset="0"/>
              </a:rPr>
              <a:t>U</a:t>
            </a:r>
            <a:r>
              <a:rPr kumimoji="1" lang="zh-CN" altLang="zh-CN" sz="2400" b="1" baseline="-25000">
                <a:latin typeface="Times New Roman" pitchFamily="18" charset="0"/>
              </a:rPr>
              <a:t>OL</a:t>
            </a:r>
            <a:r>
              <a:rPr kumimoji="1" lang="zh-CN" altLang="zh-CN" sz="2400" b="1">
                <a:latin typeface="Times New Roman" pitchFamily="18" charset="0"/>
              </a:rPr>
              <a:t>、</a:t>
            </a:r>
            <a:r>
              <a:rPr kumimoji="1" lang="zh-CN" altLang="zh-CN" sz="2400" b="1" i="1">
                <a:latin typeface="Times New Roman" pitchFamily="18" charset="0"/>
              </a:rPr>
              <a:t>U</a:t>
            </a:r>
            <a:r>
              <a:rPr kumimoji="1" lang="zh-CN" altLang="zh-CN" sz="2400" b="1" baseline="-25000">
                <a:latin typeface="Times New Roman" pitchFamily="18" charset="0"/>
              </a:rPr>
              <a:t>OH</a:t>
            </a:r>
            <a:r>
              <a:rPr kumimoji="1" lang="zh-CN" altLang="zh-CN" sz="2400" b="1">
                <a:latin typeface="Times New Roman" pitchFamily="18" charset="0"/>
              </a:rPr>
              <a:t>呢？</a:t>
            </a:r>
            <a:endParaRPr kumimoji="1" lang="zh-CN" altLang="en-US" sz="2400" b="1">
              <a:latin typeface="Times New Roman" pitchFamily="18" charset="0"/>
            </a:endParaRPr>
          </a:p>
        </p:txBody>
      </p:sp>
      <p:graphicFrame>
        <p:nvGraphicFramePr>
          <p:cNvPr id="27654" name="Object 6"/>
          <p:cNvGraphicFramePr>
            <a:graphicFrameLocks noChangeAspect="1"/>
          </p:cNvGraphicFramePr>
          <p:nvPr/>
        </p:nvGraphicFramePr>
        <p:xfrm>
          <a:off x="5181600" y="2959100"/>
          <a:ext cx="190500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8" name="Equation" r:id="rId7" imgW="1015920" imgH="431640" progId="Equation.3">
                  <p:embed/>
                </p:oleObj>
              </mc:Choice>
              <mc:Fallback>
                <p:oleObj name="Equation" r:id="rId7" imgW="101592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959100"/>
                        <a:ext cx="1905000" cy="808038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7"/>
          <p:cNvGraphicFramePr>
            <a:graphicFrameLocks noChangeAspect="1"/>
          </p:cNvGraphicFramePr>
          <p:nvPr/>
        </p:nvGraphicFramePr>
        <p:xfrm>
          <a:off x="2286000" y="3028950"/>
          <a:ext cx="12192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9" name="Equation" r:id="rId9" imgW="647640" imgH="228600" progId="Equation.3">
                  <p:embed/>
                </p:oleObj>
              </mc:Choice>
              <mc:Fallback>
                <p:oleObj name="Equation" r:id="rId9" imgW="64764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028950"/>
                        <a:ext cx="1219200" cy="4302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6" name="AutoShape 8"/>
          <p:cNvSpPr>
            <a:spLocks/>
          </p:cNvSpPr>
          <p:nvPr/>
        </p:nvSpPr>
        <p:spPr bwMode="auto">
          <a:xfrm>
            <a:off x="1371600" y="3513138"/>
            <a:ext cx="2362200" cy="492125"/>
          </a:xfrm>
          <a:prstGeom prst="borderCallout1">
            <a:avLst>
              <a:gd name="adj1" fmla="val 23227"/>
              <a:gd name="adj2" fmla="val -3227"/>
              <a:gd name="adj3" fmla="val -210968"/>
              <a:gd name="adj4" fmla="val -11625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itchFamily="18" charset="0"/>
              </a:rPr>
              <a:t>作用于反相输入端</a:t>
            </a:r>
          </a:p>
        </p:txBody>
      </p:sp>
      <p:graphicFrame>
        <p:nvGraphicFramePr>
          <p:cNvPr id="27657" name="Object 9"/>
          <p:cNvGraphicFramePr>
            <a:graphicFrameLocks noChangeAspect="1"/>
          </p:cNvGraphicFramePr>
          <p:nvPr/>
        </p:nvGraphicFramePr>
        <p:xfrm>
          <a:off x="6084888" y="4005263"/>
          <a:ext cx="2422525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90" name="Photo Editor 照片" r:id="rId11" imgW="8621328" imgH="8678486" progId="MSPhotoEd.3">
                  <p:embed/>
                </p:oleObj>
              </mc:Choice>
              <mc:Fallback>
                <p:oleObj name="Photo Editor 照片" r:id="rId11" imgW="8621328" imgH="8678486" progId="MSPhotoEd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005263"/>
                        <a:ext cx="2422525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8" name="Object 10"/>
          <p:cNvGraphicFramePr>
            <a:graphicFrameLocks noGrp="1" noChangeAspect="1"/>
          </p:cNvGraphicFramePr>
          <p:nvPr>
            <p:ph idx="1"/>
          </p:nvPr>
        </p:nvGraphicFramePr>
        <p:xfrm>
          <a:off x="5867400" y="3932238"/>
          <a:ext cx="100806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91" name="公式" r:id="rId13" imgW="533160" imgH="215640" progId="Equation.3">
                  <p:embed/>
                </p:oleObj>
              </mc:Choice>
              <mc:Fallback>
                <p:oleObj name="公式" r:id="rId13" imgW="533160" imgH="215640" progId="Equation.3">
                  <p:embed/>
                  <p:pic>
                    <p:nvPicPr>
                      <p:cNvPr id="0" name="Picture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932238"/>
                        <a:ext cx="1008063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build="p" autoUpdateAnimBg="0"/>
      <p:bldP spid="27656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500042"/>
            <a:ext cx="7127875" cy="762000"/>
          </a:xfrm>
          <a:noFill/>
        </p:spPr>
        <p:txBody>
          <a:bodyPr/>
          <a:lstStyle/>
          <a:p>
            <a:pPr algn="l"/>
            <a:r>
              <a:rPr lang="zh-CN" altLang="en-US" sz="3200" dirty="0">
                <a:ea typeface="华文行楷" pitchFamily="2" charset="-122"/>
              </a:rPr>
              <a:t>一、正弦波振荡的条件和电路的组成</a:t>
            </a:r>
            <a:endParaRPr lang="zh-CN" altLang="en-US" sz="4000" dirty="0">
              <a:solidFill>
                <a:schemeClr val="bg1"/>
              </a:solidFill>
              <a:latin typeface="华文彩云" pitchFamily="2" charset="-122"/>
              <a:ea typeface="华文行楷" pitchFamily="2" charset="-122"/>
            </a:endParaRPr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528638" y="1160463"/>
            <a:ext cx="8153400" cy="191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800" dirty="0">
                <a:solidFill>
                  <a:schemeClr val="tx2"/>
                </a:solidFill>
                <a:latin typeface="华文行楷" pitchFamily="2" charset="-122"/>
                <a:ea typeface="华文行楷" pitchFamily="2" charset="-122"/>
              </a:rPr>
              <a:t>1.  </a:t>
            </a:r>
            <a:r>
              <a:rPr kumimoji="1" lang="zh-CN" altLang="en-US" sz="2800" dirty="0">
                <a:solidFill>
                  <a:schemeClr val="tx2"/>
                </a:solidFill>
                <a:latin typeface="华文行楷" pitchFamily="2" charset="-122"/>
                <a:ea typeface="华文行楷" pitchFamily="2" charset="-122"/>
              </a:rPr>
              <a:t>正弦波振荡的条件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     </a:t>
            </a:r>
            <a:r>
              <a:rPr kumimoji="1"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    无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外加信号，输出一定频率一定幅值的信号。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     </a:t>
            </a:r>
            <a:r>
              <a:rPr kumimoji="1"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    与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负反馈放大电路振荡的不同之处：在正弦波振荡电路中引入的是正反馈，且振荡频率可控。</a:t>
            </a: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985838" y="4889500"/>
            <a:ext cx="794388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    在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电扰动下，对于某一特定频率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0</a:t>
            </a:r>
            <a:r>
              <a:rPr kumimoji="1" lang="zh-CN" altLang="zh-CN" sz="2400" b="1" dirty="0">
                <a:solidFill>
                  <a:schemeClr val="tx2"/>
                </a:solidFill>
                <a:latin typeface="Times New Roman" pitchFamily="18" charset="0"/>
              </a:rPr>
              <a:t>的信号形成正反馈：</a:t>
            </a:r>
            <a:endParaRPr kumimoji="1" lang="zh-CN" alt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graphicFrame>
        <p:nvGraphicFramePr>
          <p:cNvPr id="80901" name="Object 5"/>
          <p:cNvGraphicFramePr>
            <a:graphicFrameLocks noChangeAspect="1"/>
          </p:cNvGraphicFramePr>
          <p:nvPr/>
        </p:nvGraphicFramePr>
        <p:xfrm>
          <a:off x="3048000" y="5337175"/>
          <a:ext cx="25908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6" name="公式" r:id="rId3" imgW="1320480" imgH="241200" progId="Equation.3">
                  <p:embed/>
                </p:oleObj>
              </mc:Choice>
              <mc:Fallback>
                <p:oleObj name="公式" r:id="rId3" imgW="132048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337175"/>
                        <a:ext cx="2590800" cy="4699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681038" y="5803900"/>
            <a:ext cx="79629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    </a:t>
            </a:r>
            <a:r>
              <a:rPr kumimoji="1" lang="en-US" altLang="zh-CN" sz="2400" b="1" dirty="0" smtClean="0">
                <a:solidFill>
                  <a:schemeClr val="tx2"/>
                </a:solidFill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solidFill>
                  <a:schemeClr val="tx2"/>
                </a:solidFill>
                <a:latin typeface="Times New Roman" pitchFamily="18" charset="0"/>
              </a:rPr>
              <a:t>由于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半导体器件的非线性特性及供电电源的限制，最终达到动态平衡，稳定在一定的幅值。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itchFamily="18" charset="0"/>
              </a:rPr>
              <a:t>。</a:t>
            </a:r>
          </a:p>
        </p:txBody>
      </p:sp>
      <p:graphicFrame>
        <p:nvGraphicFramePr>
          <p:cNvPr id="80903" name="Object 7"/>
          <p:cNvGraphicFramePr>
            <a:graphicFrameLocks noChangeAspect="1"/>
          </p:cNvGraphicFramePr>
          <p:nvPr/>
        </p:nvGraphicFramePr>
        <p:xfrm>
          <a:off x="1290638" y="3213100"/>
          <a:ext cx="312420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7" name="Photo Editor 照片" r:id="rId5" imgW="10945753" imgH="5649114" progId="MSPhotoEd.3">
                  <p:embed/>
                </p:oleObj>
              </mc:Choice>
              <mc:Fallback>
                <p:oleObj name="Photo Editor 照片" r:id="rId5" imgW="10945753" imgH="5649114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0638" y="3213100"/>
                        <a:ext cx="3124200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4" name="Object 8"/>
          <p:cNvGraphicFramePr>
            <a:graphicFrameLocks noChangeAspect="1"/>
          </p:cNvGraphicFramePr>
          <p:nvPr/>
        </p:nvGraphicFramePr>
        <p:xfrm>
          <a:off x="4643438" y="3213100"/>
          <a:ext cx="2286000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8" name="Photo Editor 照片" r:id="rId7" imgW="8202170" imgH="5649114" progId="MSPhotoEd.3">
                  <p:embed/>
                </p:oleObj>
              </mc:Choice>
              <mc:Fallback>
                <p:oleObj name="Photo Editor 照片" r:id="rId7" imgW="8202170" imgH="5649114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213100"/>
                        <a:ext cx="2286000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0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 autoUpdateAnimBg="0"/>
      <p:bldP spid="80900" grpId="0" build="p" autoUpdateAnimBg="0"/>
      <p:bldP spid="80902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836613"/>
            <a:ext cx="5029200" cy="720725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三、滞回比较器</a:t>
            </a: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1219200" y="4267200"/>
          <a:ext cx="4095750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6" name="Equation" r:id="rId3" imgW="1981080" imgH="660240" progId="Equation.3">
                  <p:embed/>
                </p:oleObj>
              </mc:Choice>
              <mc:Fallback>
                <p:oleObj name="Equation" r:id="rId3" imgW="1981080" imgH="660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267200"/>
                        <a:ext cx="4095750" cy="13668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4"/>
          <p:cNvGraphicFramePr>
            <a:graphicFrameLocks noChangeAspect="1"/>
          </p:cNvGraphicFramePr>
          <p:nvPr/>
        </p:nvGraphicFramePr>
        <p:xfrm>
          <a:off x="6227763" y="2708275"/>
          <a:ext cx="13970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7" name="Equation" r:id="rId5" imgW="749160" imgH="457200" progId="Equation.3">
                  <p:embed/>
                </p:oleObj>
              </mc:Choice>
              <mc:Fallback>
                <p:oleObj name="Equation" r:id="rId5" imgW="74916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708275"/>
                        <a:ext cx="1397000" cy="85407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5"/>
          <p:cNvGraphicFramePr>
            <a:graphicFrameLocks noChangeAspect="1"/>
          </p:cNvGraphicFramePr>
          <p:nvPr/>
        </p:nvGraphicFramePr>
        <p:xfrm>
          <a:off x="5410200" y="4724400"/>
          <a:ext cx="2681288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8" name="Equation" r:id="rId7" imgW="1295280" imgH="431640" progId="Equation.3">
                  <p:embed/>
                </p:oleObj>
              </mc:Choice>
              <mc:Fallback>
                <p:oleObj name="Equation" r:id="rId7" imgW="129528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724400"/>
                        <a:ext cx="2681288" cy="89376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6"/>
          <p:cNvGraphicFramePr>
            <a:graphicFrameLocks noChangeAspect="1"/>
          </p:cNvGraphicFramePr>
          <p:nvPr/>
        </p:nvGraphicFramePr>
        <p:xfrm>
          <a:off x="2339975" y="2133600"/>
          <a:ext cx="312420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9" name="Photo Editor 照片" r:id="rId9" imgW="10717121" imgH="7020905" progId="MSPhotoEd.3">
                  <p:embed/>
                </p:oleObj>
              </mc:Choice>
              <mc:Fallback>
                <p:oleObj name="Photo Editor 照片" r:id="rId9" imgW="10717121" imgH="7020905" progId="MSPhotoEd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133600"/>
                        <a:ext cx="3124200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611188" y="1557338"/>
            <a:ext cx="36734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>
                <a:latin typeface="华文行楷" pitchFamily="2" charset="-122"/>
                <a:ea typeface="华文行楷" pitchFamily="2" charset="-122"/>
              </a:rPr>
              <a:t>1. </a:t>
            </a:r>
            <a:r>
              <a:rPr kumimoji="1" lang="zh-CN" altLang="en-US" sz="2800">
                <a:latin typeface="华文行楷" pitchFamily="2" charset="-122"/>
                <a:ea typeface="华文行楷" pitchFamily="2" charset="-122"/>
              </a:rPr>
              <a:t>阈值电压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836613"/>
            <a:ext cx="6248400" cy="76200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2. </a:t>
            </a:r>
            <a:r>
              <a:rPr lang="zh-CN" altLang="en-US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工作原理及电压传输特性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684212" y="4148138"/>
            <a:ext cx="8031191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    </a:t>
            </a:r>
            <a:r>
              <a:rPr kumimoji="1" lang="en-US" altLang="zh-CN" sz="2400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设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I</a:t>
            </a:r>
            <a:r>
              <a:rPr kumimoji="1" lang="zh-CN" altLang="zh-CN" sz="2400" b="1" dirty="0">
                <a:latin typeface="Times New Roman" pitchFamily="18" charset="0"/>
              </a:rPr>
              <a:t>＜－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T</a:t>
            </a:r>
            <a:r>
              <a:rPr kumimoji="1" lang="zh-CN" altLang="zh-CN" sz="2400" b="1" dirty="0">
                <a:latin typeface="Times New Roman" pitchFamily="18" charset="0"/>
              </a:rPr>
              <a:t>，则 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N</a:t>
            </a:r>
            <a:r>
              <a:rPr kumimoji="1" lang="zh-CN" altLang="zh-CN" sz="2400" b="1" dirty="0">
                <a:latin typeface="Times New Roman" pitchFamily="18" charset="0"/>
              </a:rPr>
              <a:t>＜ 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P</a:t>
            </a:r>
            <a:r>
              <a:rPr kumimoji="1" lang="zh-CN" altLang="zh-CN" sz="2400" b="1" dirty="0">
                <a:latin typeface="Times New Roman" pitchFamily="18" charset="0"/>
              </a:rPr>
              <a:t>，</a:t>
            </a:r>
            <a:r>
              <a:rPr kumimoji="1" lang="zh-CN" altLang="en-US" sz="2400" b="1" dirty="0">
                <a:latin typeface="Times New Roman" pitchFamily="18" charset="0"/>
              </a:rPr>
              <a:t> 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O</a:t>
            </a:r>
            <a:r>
              <a:rPr kumimoji="1" lang="zh-CN" altLang="zh-CN" sz="2400" b="1" dirty="0">
                <a:latin typeface="Times New Roman" pitchFamily="18" charset="0"/>
              </a:rPr>
              <a:t>＝+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Z</a:t>
            </a:r>
            <a:r>
              <a:rPr kumimoji="1" lang="zh-CN" altLang="zh-CN" sz="2400" b="1" dirty="0">
                <a:latin typeface="Times New Roman" pitchFamily="18" charset="0"/>
              </a:rPr>
              <a:t>。此时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P</a:t>
            </a:r>
            <a:r>
              <a:rPr kumimoji="1" lang="zh-CN" altLang="zh-CN" sz="2400" b="1" dirty="0">
                <a:latin typeface="Times New Roman" pitchFamily="18" charset="0"/>
              </a:rPr>
              <a:t>＝ +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T</a:t>
            </a:r>
            <a:r>
              <a:rPr kumimoji="1" lang="zh-CN" altLang="zh-CN" sz="2400" b="1" dirty="0">
                <a:latin typeface="Times New Roman" pitchFamily="18" charset="0"/>
              </a:rPr>
              <a:t>，增大</a:t>
            </a:r>
            <a:r>
              <a:rPr kumimoji="1" lang="zh-CN" altLang="en-US" sz="2400" b="1" dirty="0">
                <a:latin typeface="Times New Roman" pitchFamily="18" charset="0"/>
              </a:rPr>
              <a:t> 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I</a:t>
            </a:r>
            <a:r>
              <a:rPr kumimoji="1" lang="zh-CN" altLang="zh-CN" sz="2400" b="1" dirty="0">
                <a:latin typeface="Times New Roman" pitchFamily="18" charset="0"/>
              </a:rPr>
              <a:t>，直至+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T</a:t>
            </a:r>
            <a:r>
              <a:rPr kumimoji="1" lang="zh-CN" altLang="zh-CN" sz="2400" b="1" dirty="0">
                <a:latin typeface="Times New Roman" pitchFamily="18" charset="0"/>
              </a:rPr>
              <a:t>，再增大，</a:t>
            </a:r>
            <a:r>
              <a:rPr kumimoji="1" lang="zh-CN" altLang="en-US" sz="2400" b="1" dirty="0">
                <a:latin typeface="Times New Roman" pitchFamily="18" charset="0"/>
              </a:rPr>
              <a:t> 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O</a:t>
            </a:r>
            <a:r>
              <a:rPr kumimoji="1" lang="zh-CN" altLang="zh-CN" sz="2400" b="1" dirty="0">
                <a:latin typeface="Times New Roman" pitchFamily="18" charset="0"/>
              </a:rPr>
              <a:t>才从+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Z</a:t>
            </a:r>
            <a:r>
              <a:rPr kumimoji="1" lang="zh-CN" altLang="zh-CN" sz="2400" b="1" dirty="0">
                <a:latin typeface="Times New Roman" pitchFamily="18" charset="0"/>
              </a:rPr>
              <a:t>跃变为－ 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Z。</a:t>
            </a:r>
            <a:endParaRPr kumimoji="1" lang="zh-CN" altLang="en-US" sz="2400" b="1" baseline="-25000" dirty="0">
              <a:latin typeface="Times New Roman" pitchFamily="18" charset="0"/>
            </a:endParaRPr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6300788" y="1628775"/>
          <a:ext cx="2438400" cy="243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0" name="Photo Editor 照片" r:id="rId3" imgW="21400000" imgH="9619048" progId="MSPhotoEd.3">
                  <p:embed/>
                </p:oleObj>
              </mc:Choice>
              <mc:Fallback>
                <p:oleObj name="Photo Editor 照片" r:id="rId3" imgW="21400000" imgH="9619048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0001" b="11066"/>
                      <a:stretch>
                        <a:fillRect/>
                      </a:stretch>
                    </p:blipFill>
                    <p:spPr bwMode="auto">
                      <a:xfrm>
                        <a:off x="6300788" y="1628775"/>
                        <a:ext cx="2438400" cy="243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685800" y="5100638"/>
            <a:ext cx="8243918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    </a:t>
            </a:r>
            <a:r>
              <a:rPr kumimoji="1" lang="en-US" altLang="zh-CN" sz="2400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设 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I</a:t>
            </a:r>
            <a:r>
              <a:rPr kumimoji="1" lang="zh-CN" altLang="zh-CN" sz="2400" b="1" dirty="0">
                <a:latin typeface="Times New Roman" pitchFamily="18" charset="0"/>
              </a:rPr>
              <a:t>＞+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T</a:t>
            </a:r>
            <a:r>
              <a:rPr kumimoji="1" lang="zh-CN" altLang="zh-CN" sz="2400" b="1" dirty="0">
                <a:latin typeface="Times New Roman" pitchFamily="18" charset="0"/>
              </a:rPr>
              <a:t>，则 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N</a:t>
            </a:r>
            <a:r>
              <a:rPr kumimoji="1" lang="zh-CN" altLang="zh-CN" sz="2400" b="1" dirty="0">
                <a:latin typeface="Times New Roman" pitchFamily="18" charset="0"/>
              </a:rPr>
              <a:t>＞ 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P</a:t>
            </a:r>
            <a:r>
              <a:rPr kumimoji="1" lang="zh-CN" altLang="zh-CN" sz="2400" b="1" dirty="0">
                <a:latin typeface="Times New Roman" pitchFamily="18" charset="0"/>
              </a:rPr>
              <a:t>，</a:t>
            </a:r>
            <a:r>
              <a:rPr kumimoji="1" lang="zh-CN" altLang="en-US" sz="2400" b="1" dirty="0">
                <a:latin typeface="Times New Roman" pitchFamily="18" charset="0"/>
              </a:rPr>
              <a:t> 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O</a:t>
            </a:r>
            <a:r>
              <a:rPr kumimoji="1" lang="zh-CN" altLang="zh-CN" sz="2400" b="1" dirty="0">
                <a:latin typeface="Times New Roman" pitchFamily="18" charset="0"/>
              </a:rPr>
              <a:t>＝－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Z</a:t>
            </a:r>
            <a:r>
              <a:rPr kumimoji="1" lang="zh-CN" altLang="zh-CN" sz="2400" b="1" dirty="0">
                <a:latin typeface="Times New Roman" pitchFamily="18" charset="0"/>
              </a:rPr>
              <a:t>。此时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P</a:t>
            </a:r>
            <a:r>
              <a:rPr kumimoji="1" lang="zh-CN" altLang="zh-CN" sz="2400" b="1" dirty="0">
                <a:latin typeface="Times New Roman" pitchFamily="18" charset="0"/>
              </a:rPr>
              <a:t>＝ －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T</a:t>
            </a:r>
            <a:r>
              <a:rPr kumimoji="1" lang="zh-CN" altLang="zh-CN" sz="2400" b="1" dirty="0">
                <a:latin typeface="Times New Roman" pitchFamily="18" charset="0"/>
              </a:rPr>
              <a:t>，减小</a:t>
            </a:r>
            <a:r>
              <a:rPr kumimoji="1" lang="zh-CN" altLang="en-US" sz="2400" b="1" dirty="0">
                <a:latin typeface="Times New Roman" pitchFamily="18" charset="0"/>
              </a:rPr>
              <a:t> 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I</a:t>
            </a:r>
            <a:r>
              <a:rPr kumimoji="1" lang="zh-CN" altLang="zh-CN" sz="2400" b="1" dirty="0">
                <a:latin typeface="Times New Roman" pitchFamily="18" charset="0"/>
              </a:rPr>
              <a:t>，直至－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T</a:t>
            </a:r>
            <a:r>
              <a:rPr kumimoji="1" lang="zh-CN" altLang="zh-CN" sz="2400" b="1" dirty="0">
                <a:latin typeface="Times New Roman" pitchFamily="18" charset="0"/>
              </a:rPr>
              <a:t>，再减小，</a:t>
            </a:r>
            <a:r>
              <a:rPr kumimoji="1" lang="zh-CN" altLang="en-US" sz="2400" b="1" dirty="0">
                <a:latin typeface="Times New Roman" pitchFamily="18" charset="0"/>
              </a:rPr>
              <a:t> 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O</a:t>
            </a:r>
            <a:r>
              <a:rPr kumimoji="1" lang="zh-CN" altLang="zh-CN" sz="2400" b="1" dirty="0">
                <a:latin typeface="Times New Roman" pitchFamily="18" charset="0"/>
              </a:rPr>
              <a:t>才从－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Z</a:t>
            </a:r>
            <a:r>
              <a:rPr kumimoji="1" lang="zh-CN" altLang="zh-CN" sz="2400" b="1" dirty="0">
                <a:latin typeface="Times New Roman" pitchFamily="18" charset="0"/>
              </a:rPr>
              <a:t>跃变为+</a:t>
            </a:r>
            <a:r>
              <a:rPr kumimoji="1" lang="zh-CN" altLang="zh-CN" sz="2400" b="1" i="1" dirty="0">
                <a:latin typeface="Times New Roman" pitchFamily="18" charset="0"/>
              </a:rPr>
              <a:t>U</a:t>
            </a:r>
            <a:r>
              <a:rPr kumimoji="1" lang="zh-CN" altLang="zh-CN" sz="2400" b="1" baseline="-25000" dirty="0">
                <a:latin typeface="Times New Roman" pitchFamily="18" charset="0"/>
              </a:rPr>
              <a:t>Z。</a:t>
            </a:r>
            <a:endParaRPr kumimoji="1" lang="zh-CN" altLang="en-US" sz="2400" b="1" baseline="-25000" dirty="0">
              <a:latin typeface="Times New Roman" pitchFamily="18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453188" y="2044700"/>
            <a:ext cx="2125662" cy="1798638"/>
            <a:chOff x="3744" y="646"/>
            <a:chExt cx="1339" cy="1133"/>
          </a:xfrm>
        </p:grpSpPr>
        <p:sp>
          <p:nvSpPr>
            <p:cNvPr id="29703" name="Line 7"/>
            <p:cNvSpPr>
              <a:spLocks noChangeShapeType="1"/>
            </p:cNvSpPr>
            <p:nvPr/>
          </p:nvSpPr>
          <p:spPr bwMode="auto">
            <a:xfrm flipH="1">
              <a:off x="4075" y="1718"/>
              <a:ext cx="1008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V="1">
              <a:off x="4078" y="657"/>
              <a:ext cx="0" cy="107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5" name="Line 9"/>
            <p:cNvSpPr>
              <a:spLocks noChangeShapeType="1"/>
            </p:cNvSpPr>
            <p:nvPr/>
          </p:nvSpPr>
          <p:spPr bwMode="auto">
            <a:xfrm flipH="1">
              <a:off x="3744" y="646"/>
              <a:ext cx="33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6" name="Line 10"/>
            <p:cNvSpPr>
              <a:spLocks noChangeShapeType="1"/>
            </p:cNvSpPr>
            <p:nvPr/>
          </p:nvSpPr>
          <p:spPr bwMode="auto">
            <a:xfrm flipH="1">
              <a:off x="4800" y="1779"/>
              <a:ext cx="24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7" name="Line 11"/>
            <p:cNvSpPr>
              <a:spLocks noChangeShapeType="1"/>
            </p:cNvSpPr>
            <p:nvPr/>
          </p:nvSpPr>
          <p:spPr bwMode="auto">
            <a:xfrm flipV="1">
              <a:off x="4005" y="1392"/>
              <a:ext cx="0" cy="19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8" name="Line 12"/>
            <p:cNvSpPr>
              <a:spLocks noChangeShapeType="1"/>
            </p:cNvSpPr>
            <p:nvPr/>
          </p:nvSpPr>
          <p:spPr bwMode="auto">
            <a:xfrm flipH="1">
              <a:off x="3744" y="720"/>
              <a:ext cx="19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9709" name="Object 13"/>
          <p:cNvGraphicFramePr>
            <a:graphicFrameLocks noChangeAspect="1"/>
          </p:cNvGraphicFramePr>
          <p:nvPr/>
        </p:nvGraphicFramePr>
        <p:xfrm>
          <a:off x="395288" y="1700213"/>
          <a:ext cx="312420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1" name="Photo Editor 照片" r:id="rId5" imgW="10717121" imgH="7020905" progId="MSPhotoEd.3">
                  <p:embed/>
                </p:oleObj>
              </mc:Choice>
              <mc:Fallback>
                <p:oleObj name="Photo Editor 照片" r:id="rId5" imgW="10717121" imgH="7020905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700213"/>
                        <a:ext cx="3124200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0" name="Object 14"/>
          <p:cNvGraphicFramePr>
            <a:graphicFrameLocks noChangeAspect="1"/>
          </p:cNvGraphicFramePr>
          <p:nvPr/>
        </p:nvGraphicFramePr>
        <p:xfrm>
          <a:off x="3635375" y="3213100"/>
          <a:ext cx="13017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2" name="Equation" r:id="rId7" imgW="698400" imgH="228600" progId="Equation.3">
                  <p:embed/>
                </p:oleObj>
              </mc:Choice>
              <mc:Fallback>
                <p:oleObj name="Equation" r:id="rId7" imgW="69840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213100"/>
                        <a:ext cx="1301750" cy="427038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3635375" y="2276475"/>
          <a:ext cx="2362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3" name="Equation" r:id="rId9" imgW="1295280" imgH="431640" progId="Equation.3">
                  <p:embed/>
                </p:oleObj>
              </mc:Choice>
              <mc:Fallback>
                <p:oleObj name="Equation" r:id="rId9" imgW="1295280" imgH="431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276475"/>
                        <a:ext cx="2362200" cy="7874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autoUpdateAnimBg="0"/>
      <p:bldP spid="29701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379413" y="3843338"/>
            <a:ext cx="8077200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15000"/>
              </a:lnSpc>
            </a:pPr>
            <a:r>
              <a:rPr lang="en-US" altLang="zh-CN" sz="2400" b="1">
                <a:latin typeface="Times New Roman" pitchFamily="18" charset="0"/>
              </a:rPr>
              <a:t>1.  </a:t>
            </a:r>
            <a:r>
              <a:rPr lang="zh-CN" altLang="en-US" sz="2400" b="1">
                <a:latin typeface="Times New Roman" pitchFamily="18" charset="0"/>
              </a:rPr>
              <a:t>若要电压传输特性曲线左右移动，则应如何修改电路？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908050"/>
            <a:ext cx="8382000" cy="533400"/>
          </a:xfrm>
        </p:spPr>
        <p:txBody>
          <a:bodyPr/>
          <a:lstStyle/>
          <a:p>
            <a:pPr algn="l"/>
            <a:r>
              <a:rPr lang="zh-CN" altLang="en-US" sz="3200">
                <a:ea typeface="华文行楷" pitchFamily="2" charset="-122"/>
              </a:rPr>
              <a:t>讨论一</a:t>
            </a:r>
            <a:r>
              <a:rPr lang="zh-CN" altLang="en-US" sz="3200">
                <a:ea typeface="隶书" pitchFamily="49" charset="-122"/>
              </a:rPr>
              <a:t>：</a:t>
            </a:r>
            <a:r>
              <a:rPr lang="zh-CN" altLang="en-US" sz="2800">
                <a:ea typeface="华文行楷" pitchFamily="2" charset="-122"/>
              </a:rPr>
              <a:t>如何改变滞回比较器的电压传输特性</a:t>
            </a:r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/>
        </p:nvGraphicFramePr>
        <p:xfrm>
          <a:off x="684213" y="1557338"/>
          <a:ext cx="4953000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2" name="Photo Editor 照片" r:id="rId3" imgW="20009524" imgH="9609524" progId="MSPhotoEd.3">
                  <p:embed/>
                </p:oleObj>
              </mc:Choice>
              <mc:Fallback>
                <p:oleObj name="Photo Editor 照片" r:id="rId3" imgW="20009524" imgH="9609524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557338"/>
                        <a:ext cx="4953000" cy="237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5794375" y="1819275"/>
          <a:ext cx="3048000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3" name="Photo Editor 照片" r:id="rId5" imgW="12276190" imgH="6980952" progId="MSPhotoEd.3">
                  <p:embed/>
                </p:oleObj>
              </mc:Choice>
              <mc:Fallback>
                <p:oleObj name="Photo Editor 照片" r:id="rId5" imgW="12276190" imgH="6980952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75" y="1819275"/>
                        <a:ext cx="3048000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379413" y="4264025"/>
            <a:ext cx="8229600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15000"/>
              </a:lnSpc>
            </a:pPr>
            <a:r>
              <a:rPr lang="en-US" altLang="zh-CN" sz="2400" b="1">
                <a:latin typeface="Times New Roman" pitchFamily="18" charset="0"/>
              </a:rPr>
              <a:t>2.  </a:t>
            </a:r>
            <a:r>
              <a:rPr lang="zh-CN" altLang="en-US" sz="2400" b="1">
                <a:latin typeface="Times New Roman" pitchFamily="18" charset="0"/>
              </a:rPr>
              <a:t>若要电压传输特性曲线上下移动，则应如何修改电路？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379413" y="4681538"/>
            <a:ext cx="33528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 b="1">
                <a:latin typeface="Times New Roman" pitchFamily="18" charset="0"/>
              </a:rPr>
              <a:t>3.  </a:t>
            </a:r>
            <a:r>
              <a:rPr lang="zh-CN" altLang="en-US" sz="2400" b="1">
                <a:latin typeface="Times New Roman" pitchFamily="18" charset="0"/>
              </a:rPr>
              <a:t>若要改变输入电压过  阈值电压时输出电压的  跃变方向，则应如何修  改电路？</a:t>
            </a:r>
          </a:p>
        </p:txBody>
      </p:sp>
      <p:sp>
        <p:nvSpPr>
          <p:cNvPr id="30728" name="AutoShape 8"/>
          <p:cNvSpPr>
            <a:spLocks/>
          </p:cNvSpPr>
          <p:nvPr/>
        </p:nvSpPr>
        <p:spPr bwMode="auto">
          <a:xfrm>
            <a:off x="7618413" y="4797425"/>
            <a:ext cx="1344612" cy="720725"/>
          </a:xfrm>
          <a:prstGeom prst="borderCallout1">
            <a:avLst>
              <a:gd name="adj1" fmla="val 15861"/>
              <a:gd name="adj2" fmla="val -5667"/>
              <a:gd name="adj3" fmla="val -15417"/>
              <a:gd name="adj4" fmla="val -47699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itchFamily="18" charset="0"/>
              </a:rPr>
              <a:t>改变输出限幅电路</a:t>
            </a:r>
          </a:p>
        </p:txBody>
      </p:sp>
      <p:graphicFrame>
        <p:nvGraphicFramePr>
          <p:cNvPr id="30729" name="Object 9"/>
          <p:cNvGraphicFramePr>
            <a:graphicFrameLocks noChangeAspect="1"/>
          </p:cNvGraphicFramePr>
          <p:nvPr/>
        </p:nvGraphicFramePr>
        <p:xfrm>
          <a:off x="3922713" y="4770438"/>
          <a:ext cx="3124200" cy="178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4" name="Photo Editor 照片" r:id="rId7" imgW="12161905" imgH="6961905" progId="MSPhotoEd.3">
                  <p:embed/>
                </p:oleObj>
              </mc:Choice>
              <mc:Fallback>
                <p:oleObj name="Photo Editor 照片" r:id="rId7" imgW="12161905" imgH="6961905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713" y="4770438"/>
                        <a:ext cx="3124200" cy="178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5865813" y="3043238"/>
            <a:ext cx="252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A50021"/>
                </a:solidFill>
                <a:latin typeface="Times New Roman" pitchFamily="18" charset="0"/>
              </a:rPr>
              <a:t>向左右移多少？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uild="p" autoUpdateAnimBg="0"/>
      <p:bldP spid="30726" grpId="0" build="p" autoUpdateAnimBg="0"/>
      <p:bldP spid="30727" grpId="0" build="p" autoUpdateAnimBg="0"/>
      <p:bldP spid="30728" grpId="0" animBg="1" autoUpdateAnimBg="0"/>
      <p:bldP spid="307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5175"/>
            <a:ext cx="4419600" cy="68580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ea typeface="华文行楷" pitchFamily="2" charset="-122"/>
              </a:rPr>
              <a:t>四、窗口比较器</a:t>
            </a:r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827088" y="1700213"/>
          <a:ext cx="4114800" cy="225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6" name="Photo Editor 照片" r:id="rId3" imgW="14523810" imgH="7954485" progId="MSPhotoEd.3">
                  <p:embed/>
                </p:oleObj>
              </mc:Choice>
              <mc:Fallback>
                <p:oleObj name="Photo Editor 照片" r:id="rId3" imgW="14523810" imgH="7954485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00213"/>
                        <a:ext cx="4114800" cy="225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369888" y="2354263"/>
          <a:ext cx="8382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7" name="Equation" r:id="rId5" imgW="558720" imgH="215640" progId="Equation.3">
                  <p:embed/>
                </p:oleObj>
              </mc:Choice>
              <mc:Fallback>
                <p:oleObj name="Equation" r:id="rId5" imgW="558720" imgH="215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2354263"/>
                        <a:ext cx="838200" cy="32385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408238" y="2309813"/>
            <a:ext cx="552450" cy="1673225"/>
            <a:chOff x="1517" y="1455"/>
            <a:chExt cx="348" cy="1054"/>
          </a:xfrm>
        </p:grpSpPr>
        <p:graphicFrame>
          <p:nvGraphicFramePr>
            <p:cNvPr id="31750" name="Object 6"/>
            <p:cNvGraphicFramePr>
              <a:graphicFrameLocks noChangeAspect="1"/>
            </p:cNvGraphicFramePr>
            <p:nvPr/>
          </p:nvGraphicFramePr>
          <p:xfrm>
            <a:off x="1571" y="1455"/>
            <a:ext cx="246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388" name="Equation" r:id="rId7" imgW="304560" imgH="228600" progId="Equation.3">
                    <p:embed/>
                  </p:oleObj>
                </mc:Choice>
                <mc:Fallback>
                  <p:oleObj name="Equation" r:id="rId7" imgW="304560" imgH="22860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1" y="1455"/>
                          <a:ext cx="246" cy="185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952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51" name="Object 7"/>
            <p:cNvGraphicFramePr>
              <a:graphicFrameLocks noChangeAspect="1"/>
            </p:cNvGraphicFramePr>
            <p:nvPr/>
          </p:nvGraphicFramePr>
          <p:xfrm>
            <a:off x="1517" y="2319"/>
            <a:ext cx="348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389" name="Equation" r:id="rId9" imgW="419040" imgH="228600" progId="Equation.3">
                    <p:embed/>
                  </p:oleObj>
                </mc:Choice>
                <mc:Fallback>
                  <p:oleObj name="Equation" r:id="rId9" imgW="419040" imgH="22860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7" y="2319"/>
                          <a:ext cx="348" cy="190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952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752" name="Freeform 8"/>
          <p:cNvSpPr>
            <a:spLocks/>
          </p:cNvSpPr>
          <p:nvPr/>
        </p:nvSpPr>
        <p:spPr bwMode="auto">
          <a:xfrm>
            <a:off x="2808288" y="1928813"/>
            <a:ext cx="1905000" cy="1524000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432" y="80"/>
              </a:cxn>
              <a:cxn ang="0">
                <a:pos x="528" y="512"/>
              </a:cxn>
              <a:cxn ang="0">
                <a:pos x="1200" y="560"/>
              </a:cxn>
              <a:cxn ang="0">
                <a:pos x="1296" y="1088"/>
              </a:cxn>
            </a:cxnLst>
            <a:rect l="0" t="0" r="r" b="b"/>
            <a:pathLst>
              <a:path w="1328" h="1088">
                <a:moveTo>
                  <a:pt x="0" y="32"/>
                </a:moveTo>
                <a:cubicBezTo>
                  <a:pt x="172" y="16"/>
                  <a:pt x="344" y="0"/>
                  <a:pt x="432" y="80"/>
                </a:cubicBezTo>
                <a:cubicBezTo>
                  <a:pt x="520" y="160"/>
                  <a:pt x="400" y="432"/>
                  <a:pt x="528" y="512"/>
                </a:cubicBezTo>
                <a:cubicBezTo>
                  <a:pt x="656" y="592"/>
                  <a:pt x="1072" y="464"/>
                  <a:pt x="1200" y="560"/>
                </a:cubicBezTo>
                <a:cubicBezTo>
                  <a:pt x="1328" y="656"/>
                  <a:pt x="1280" y="1000"/>
                  <a:pt x="1296" y="1088"/>
                </a:cubicBezTo>
              </a:path>
            </a:pathLst>
          </a:custGeom>
          <a:noFill/>
          <a:ln w="28575" cmpd="sng">
            <a:solidFill>
              <a:srgbClr val="FF3300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379413" y="3071813"/>
          <a:ext cx="8191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90" name="Equation" r:id="rId11" imgW="545760" imgH="215640" progId="Equation.3">
                  <p:embed/>
                </p:oleObj>
              </mc:Choice>
              <mc:Fallback>
                <p:oleObj name="Equation" r:id="rId11" imgW="54576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071813"/>
                        <a:ext cx="819150" cy="323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427288" y="1600200"/>
            <a:ext cx="533400" cy="1617663"/>
            <a:chOff x="1529" y="1008"/>
            <a:chExt cx="336" cy="1019"/>
          </a:xfrm>
        </p:grpSpPr>
        <p:graphicFrame>
          <p:nvGraphicFramePr>
            <p:cNvPr id="31755" name="Object 11"/>
            <p:cNvGraphicFramePr>
              <a:graphicFrameLocks noChangeAspect="1"/>
            </p:cNvGraphicFramePr>
            <p:nvPr/>
          </p:nvGraphicFramePr>
          <p:xfrm>
            <a:off x="1610" y="1842"/>
            <a:ext cx="246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391" name="Equation" r:id="rId13" imgW="304560" imgH="228600" progId="Equation.3">
                    <p:embed/>
                  </p:oleObj>
                </mc:Choice>
                <mc:Fallback>
                  <p:oleObj name="Equation" r:id="rId13" imgW="304560" imgH="22860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0" y="1842"/>
                          <a:ext cx="246" cy="18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952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56" name="Object 12"/>
            <p:cNvGraphicFramePr>
              <a:graphicFrameLocks noChangeAspect="1"/>
            </p:cNvGraphicFramePr>
            <p:nvPr/>
          </p:nvGraphicFramePr>
          <p:xfrm>
            <a:off x="1529" y="1008"/>
            <a:ext cx="336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392" name="Equation" r:id="rId14" imgW="419040" imgH="228600" progId="Equation.3">
                    <p:embed/>
                  </p:oleObj>
                </mc:Choice>
                <mc:Fallback>
                  <p:oleObj name="Equation" r:id="rId14" imgW="419040" imgH="22860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9" y="1008"/>
                          <a:ext cx="336" cy="18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952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757" name="Freeform 13"/>
          <p:cNvSpPr>
            <a:spLocks/>
          </p:cNvSpPr>
          <p:nvPr/>
        </p:nvSpPr>
        <p:spPr bwMode="auto">
          <a:xfrm>
            <a:off x="2884488" y="2919413"/>
            <a:ext cx="1447800" cy="800100"/>
          </a:xfrm>
          <a:custGeom>
            <a:avLst/>
            <a:gdLst/>
            <a:ahLst/>
            <a:cxnLst>
              <a:cxn ang="0">
                <a:pos x="0" y="536"/>
              </a:cxn>
              <a:cxn ang="0">
                <a:pos x="432" y="488"/>
              </a:cxn>
              <a:cxn ang="0">
                <a:pos x="480" y="104"/>
              </a:cxn>
              <a:cxn ang="0">
                <a:pos x="960" y="56"/>
              </a:cxn>
              <a:cxn ang="0">
                <a:pos x="1008" y="440"/>
              </a:cxn>
            </a:cxnLst>
            <a:rect l="0" t="0" r="r" b="b"/>
            <a:pathLst>
              <a:path w="1048" h="560">
                <a:moveTo>
                  <a:pt x="0" y="536"/>
                </a:moveTo>
                <a:cubicBezTo>
                  <a:pt x="176" y="548"/>
                  <a:pt x="352" y="560"/>
                  <a:pt x="432" y="488"/>
                </a:cubicBezTo>
                <a:cubicBezTo>
                  <a:pt x="512" y="416"/>
                  <a:pt x="392" y="176"/>
                  <a:pt x="480" y="104"/>
                </a:cubicBezTo>
                <a:cubicBezTo>
                  <a:pt x="568" y="32"/>
                  <a:pt x="872" y="0"/>
                  <a:pt x="960" y="56"/>
                </a:cubicBezTo>
                <a:cubicBezTo>
                  <a:pt x="1048" y="112"/>
                  <a:pt x="1000" y="376"/>
                  <a:pt x="1008" y="440"/>
                </a:cubicBezTo>
              </a:path>
            </a:pathLst>
          </a:custGeom>
          <a:noFill/>
          <a:ln w="28575" cmpd="sng">
            <a:solidFill>
              <a:schemeClr val="accent2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5076825" y="1770063"/>
            <a:ext cx="3886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当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I</a:t>
            </a:r>
            <a:r>
              <a:rPr kumimoji="1" lang="en-US" altLang="zh-CN" sz="2400" b="1">
                <a:latin typeface="Times New Roman" pitchFamily="18" charset="0"/>
              </a:rPr>
              <a:t>&gt;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RH</a:t>
            </a:r>
            <a:r>
              <a:rPr kumimoji="1" lang="zh-CN" altLang="en-US" sz="2400" b="1">
                <a:latin typeface="Times New Roman" pitchFamily="18" charset="0"/>
              </a:rPr>
              <a:t>时，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O1</a:t>
            </a:r>
            <a:r>
              <a:rPr kumimoji="1" lang="en-US" altLang="zh-CN" sz="2400" b="1">
                <a:latin typeface="Times New Roman" pitchFamily="18" charset="0"/>
              </a:rPr>
              <a:t>=</a:t>
            </a:r>
            <a:r>
              <a:rPr kumimoji="1" lang="zh-CN" altLang="en-US" sz="2400" b="1">
                <a:latin typeface="Times New Roman" pitchFamily="18" charset="0"/>
              </a:rPr>
              <a:t>－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O2</a:t>
            </a:r>
            <a:r>
              <a:rPr kumimoji="1" lang="en-US" altLang="zh-CN" sz="2400" b="1">
                <a:latin typeface="Times New Roman" pitchFamily="18" charset="0"/>
              </a:rPr>
              <a:t>=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OM</a:t>
            </a:r>
            <a:r>
              <a:rPr kumimoji="1" lang="zh-CN" altLang="en-US" sz="2400" b="1">
                <a:latin typeface="Times New Roman" pitchFamily="18" charset="0"/>
              </a:rPr>
              <a:t>，</a:t>
            </a:r>
            <a:r>
              <a:rPr kumimoji="1" lang="en-US" altLang="zh-CN" sz="2400" b="1">
                <a:latin typeface="Times New Roman" pitchFamily="18" charset="0"/>
              </a:rPr>
              <a:t>D</a:t>
            </a:r>
            <a:r>
              <a:rPr kumimoji="1" lang="en-US" altLang="zh-CN" sz="2400" b="1" baseline="-25000">
                <a:latin typeface="Times New Roman" pitchFamily="18" charset="0"/>
              </a:rPr>
              <a:t>1</a:t>
            </a:r>
            <a:r>
              <a:rPr kumimoji="1" lang="zh-CN" altLang="en-US" sz="2400" b="1">
                <a:latin typeface="Times New Roman" pitchFamily="18" charset="0"/>
              </a:rPr>
              <a:t>导通，</a:t>
            </a:r>
            <a:r>
              <a:rPr kumimoji="1" lang="en-US" altLang="zh-CN" sz="2400" b="1">
                <a:latin typeface="Times New Roman" pitchFamily="18" charset="0"/>
              </a:rPr>
              <a:t>D</a:t>
            </a:r>
            <a:r>
              <a:rPr kumimoji="1" lang="en-US" altLang="zh-CN" sz="2400" b="1" baseline="-25000">
                <a:latin typeface="Times New Roman" pitchFamily="18" charset="0"/>
              </a:rPr>
              <a:t>2</a:t>
            </a:r>
            <a:r>
              <a:rPr kumimoji="1" lang="zh-CN" altLang="en-US" sz="2400" b="1">
                <a:latin typeface="Times New Roman" pitchFamily="18" charset="0"/>
              </a:rPr>
              <a:t>截止；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</a:t>
            </a:r>
            <a:r>
              <a:rPr kumimoji="1" lang="en-US" altLang="zh-CN" sz="2400" b="1">
                <a:latin typeface="Times New Roman" pitchFamily="18" charset="0"/>
              </a:rPr>
              <a:t>=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Z</a:t>
            </a:r>
            <a:r>
              <a:rPr kumimoji="1" lang="zh-CN" altLang="en-US" sz="2400" b="1">
                <a:latin typeface="Times New Roman" pitchFamily="18" charset="0"/>
              </a:rPr>
              <a:t>。</a:t>
            </a:r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>
            <a:off x="5076825" y="3141663"/>
            <a:ext cx="3886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当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I</a:t>
            </a:r>
            <a:r>
              <a:rPr kumimoji="1" lang="en-US" altLang="zh-CN" sz="2400" b="1">
                <a:latin typeface="Times New Roman" pitchFamily="18" charset="0"/>
              </a:rPr>
              <a:t>&lt;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RL</a:t>
            </a:r>
            <a:r>
              <a:rPr kumimoji="1" lang="zh-CN" altLang="en-US" sz="2400" b="1">
                <a:latin typeface="Times New Roman" pitchFamily="18" charset="0"/>
              </a:rPr>
              <a:t>时，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O2</a:t>
            </a:r>
            <a:r>
              <a:rPr kumimoji="1" lang="en-US" altLang="zh-CN" sz="2400" b="1">
                <a:latin typeface="Times New Roman" pitchFamily="18" charset="0"/>
              </a:rPr>
              <a:t>=</a:t>
            </a:r>
            <a:r>
              <a:rPr kumimoji="1" lang="zh-CN" altLang="en-US" sz="2400" b="1">
                <a:latin typeface="Times New Roman" pitchFamily="18" charset="0"/>
              </a:rPr>
              <a:t>－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O1</a:t>
            </a:r>
            <a:r>
              <a:rPr kumimoji="1" lang="en-US" altLang="zh-CN" sz="2400" b="1">
                <a:latin typeface="Times New Roman" pitchFamily="18" charset="0"/>
              </a:rPr>
              <a:t>=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OM</a:t>
            </a:r>
            <a:r>
              <a:rPr kumimoji="1" lang="zh-CN" altLang="en-US" sz="2400" b="1">
                <a:latin typeface="Times New Roman" pitchFamily="18" charset="0"/>
              </a:rPr>
              <a:t>，</a:t>
            </a:r>
            <a:r>
              <a:rPr kumimoji="1" lang="en-US" altLang="zh-CN" sz="2400" b="1">
                <a:latin typeface="Times New Roman" pitchFamily="18" charset="0"/>
              </a:rPr>
              <a:t>D</a:t>
            </a:r>
            <a:r>
              <a:rPr kumimoji="1" lang="en-US" altLang="zh-CN" sz="2400" b="1" baseline="-25000">
                <a:latin typeface="Times New Roman" pitchFamily="18" charset="0"/>
              </a:rPr>
              <a:t>2</a:t>
            </a:r>
            <a:r>
              <a:rPr kumimoji="1" lang="zh-CN" altLang="en-US" sz="2400" b="1">
                <a:latin typeface="Times New Roman" pitchFamily="18" charset="0"/>
              </a:rPr>
              <a:t>导通，</a:t>
            </a:r>
            <a:r>
              <a:rPr kumimoji="1" lang="en-US" altLang="zh-CN" sz="2400" b="1">
                <a:latin typeface="Times New Roman" pitchFamily="18" charset="0"/>
              </a:rPr>
              <a:t>D</a:t>
            </a:r>
            <a:r>
              <a:rPr kumimoji="1" lang="en-US" altLang="zh-CN" sz="2400" b="1" baseline="-25000">
                <a:latin typeface="Times New Roman" pitchFamily="18" charset="0"/>
              </a:rPr>
              <a:t>1</a:t>
            </a:r>
            <a:r>
              <a:rPr kumimoji="1" lang="zh-CN" altLang="en-US" sz="2400" b="1">
                <a:latin typeface="Times New Roman" pitchFamily="18" charset="0"/>
              </a:rPr>
              <a:t>截止；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</a:t>
            </a:r>
            <a:r>
              <a:rPr kumimoji="1" lang="en-US" altLang="zh-CN" sz="2400" b="1">
                <a:latin typeface="Times New Roman" pitchFamily="18" charset="0"/>
              </a:rPr>
              <a:t>=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Z</a:t>
            </a:r>
            <a:r>
              <a:rPr kumimoji="1" lang="en-US" altLang="zh-CN" sz="2400" b="1">
                <a:latin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</a:rPr>
              <a:t>。</a:t>
            </a:r>
          </a:p>
        </p:txBody>
      </p:sp>
      <p:sp>
        <p:nvSpPr>
          <p:cNvPr id="31760" name="Text Box 16"/>
          <p:cNvSpPr txBox="1">
            <a:spLocks noChangeArrowheads="1"/>
          </p:cNvSpPr>
          <p:nvPr/>
        </p:nvSpPr>
        <p:spPr bwMode="auto">
          <a:xfrm>
            <a:off x="5076825" y="4437063"/>
            <a:ext cx="3886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当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RL</a:t>
            </a:r>
            <a:r>
              <a:rPr kumimoji="1" lang="en-US" altLang="zh-CN" sz="2400" b="1">
                <a:latin typeface="Times New Roman" pitchFamily="18" charset="0"/>
              </a:rPr>
              <a:t>&lt;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I</a:t>
            </a:r>
            <a:r>
              <a:rPr kumimoji="1" lang="en-US" altLang="zh-CN" sz="2400" b="1">
                <a:latin typeface="Times New Roman" pitchFamily="18" charset="0"/>
              </a:rPr>
              <a:t>&lt;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RH</a:t>
            </a:r>
            <a:r>
              <a:rPr kumimoji="1" lang="zh-CN" altLang="en-US" sz="2400" b="1">
                <a:latin typeface="Times New Roman" pitchFamily="18" charset="0"/>
              </a:rPr>
              <a:t>时，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O1</a:t>
            </a:r>
            <a:r>
              <a:rPr kumimoji="1" lang="en-US" altLang="zh-CN" sz="2400" b="1">
                <a:latin typeface="Times New Roman" pitchFamily="18" charset="0"/>
              </a:rPr>
              <a:t>=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O2</a:t>
            </a:r>
            <a:r>
              <a:rPr kumimoji="1" lang="en-US" altLang="zh-CN" sz="2400" b="1">
                <a:latin typeface="Times New Roman" pitchFamily="18" charset="0"/>
              </a:rPr>
              <a:t>= </a:t>
            </a:r>
            <a:r>
              <a:rPr kumimoji="1" lang="zh-CN" altLang="en-US" sz="2400" b="1">
                <a:latin typeface="Times New Roman" pitchFamily="18" charset="0"/>
              </a:rPr>
              <a:t>－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OM</a:t>
            </a:r>
            <a:r>
              <a:rPr kumimoji="1" lang="zh-CN" altLang="en-US" sz="2400" b="1">
                <a:latin typeface="Times New Roman" pitchFamily="18" charset="0"/>
              </a:rPr>
              <a:t>，</a:t>
            </a:r>
            <a:r>
              <a:rPr kumimoji="1" lang="en-US" altLang="zh-CN" sz="2400" b="1">
                <a:latin typeface="Times New Roman" pitchFamily="18" charset="0"/>
              </a:rPr>
              <a:t>D</a:t>
            </a:r>
            <a:r>
              <a:rPr kumimoji="1" lang="en-US" altLang="zh-CN" sz="2400" b="1" baseline="-25000">
                <a:latin typeface="Times New Roman" pitchFamily="18" charset="0"/>
              </a:rPr>
              <a:t>1</a:t>
            </a:r>
            <a:r>
              <a:rPr kumimoji="1" lang="zh-CN" altLang="en-US" sz="2400" b="1">
                <a:latin typeface="Times New Roman" pitchFamily="18" charset="0"/>
              </a:rPr>
              <a:t>、</a:t>
            </a:r>
            <a:r>
              <a:rPr kumimoji="1" lang="en-US" altLang="zh-CN" sz="2400" b="1">
                <a:latin typeface="Times New Roman" pitchFamily="18" charset="0"/>
              </a:rPr>
              <a:t>D</a:t>
            </a:r>
            <a:r>
              <a:rPr kumimoji="1" lang="en-US" altLang="zh-CN" sz="2400" b="1" baseline="-25000">
                <a:latin typeface="Times New Roman" pitchFamily="18" charset="0"/>
              </a:rPr>
              <a:t>2</a:t>
            </a:r>
            <a:r>
              <a:rPr kumimoji="1" lang="zh-CN" altLang="en-US" sz="2400" b="1">
                <a:latin typeface="Times New Roman" pitchFamily="18" charset="0"/>
              </a:rPr>
              <a:t>均截止；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</a:t>
            </a:r>
            <a:r>
              <a:rPr kumimoji="1" lang="en-US" altLang="zh-CN" sz="2400" b="1">
                <a:latin typeface="Times New Roman" pitchFamily="18" charset="0"/>
              </a:rPr>
              <a:t>= 0</a:t>
            </a:r>
            <a:r>
              <a:rPr kumimoji="1" lang="zh-CN" altLang="en-US" sz="2400" b="1">
                <a:latin typeface="Times New Roman" pitchFamily="18" charset="0"/>
              </a:rPr>
              <a:t>。</a:t>
            </a:r>
          </a:p>
        </p:txBody>
      </p:sp>
      <p:graphicFrame>
        <p:nvGraphicFramePr>
          <p:cNvPr id="31761" name="Object 17"/>
          <p:cNvGraphicFramePr>
            <a:graphicFrameLocks noChangeAspect="1"/>
          </p:cNvGraphicFramePr>
          <p:nvPr/>
        </p:nvGraphicFramePr>
        <p:xfrm>
          <a:off x="1042988" y="4076700"/>
          <a:ext cx="3352800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93" name="Photo Editor 照片" r:id="rId16" imgW="11323810" imgH="5896798" progId="MSPhotoEd.3">
                  <p:embed/>
                </p:oleObj>
              </mc:Choice>
              <mc:Fallback>
                <p:oleObj name="Photo Editor 照片" r:id="rId16" imgW="11323810" imgH="5896798" progId="MSPhotoEd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076700"/>
                        <a:ext cx="3352800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2" grpId="0" animBg="1"/>
      <p:bldP spid="31757" grpId="0" animBg="1"/>
      <p:bldP spid="31758" grpId="0" build="p" autoUpdateAnimBg="0"/>
      <p:bldP spid="31759" grpId="0" build="p" autoUpdateAnimBg="0"/>
      <p:bldP spid="31760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4" name="Text Box 26"/>
          <p:cNvSpPr txBox="1">
            <a:spLocks noChangeArrowheads="1"/>
          </p:cNvSpPr>
          <p:nvPr/>
        </p:nvSpPr>
        <p:spPr bwMode="auto">
          <a:xfrm>
            <a:off x="611188" y="4149725"/>
            <a:ext cx="8532812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zh-CN" altLang="en-US" sz="2400" b="1">
                <a:latin typeface="Times New Roman" pitchFamily="18" charset="0"/>
              </a:rPr>
              <a:t>特点：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CN" sz="2400" b="1">
                <a:latin typeface="Times New Roman" pitchFamily="18" charset="0"/>
              </a:rPr>
              <a:t>1.  </a:t>
            </a:r>
            <a:r>
              <a:rPr lang="zh-CN" altLang="en-US" sz="2400" b="1">
                <a:latin typeface="Times New Roman" pitchFamily="18" charset="0"/>
              </a:rPr>
              <a:t>无需限幅电路，根据所需输出高、低电平确定电源电压；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CN" sz="2400" b="1">
                <a:latin typeface="Times New Roman" pitchFamily="18" charset="0"/>
              </a:rPr>
              <a:t>2.  </a:t>
            </a:r>
            <a:r>
              <a:rPr lang="zh-CN" altLang="en-US" sz="2400" b="1">
                <a:latin typeface="Times New Roman" pitchFamily="18" charset="0"/>
              </a:rPr>
              <a:t>可直接驱动集成数字电路；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CN" sz="2400" b="1">
                <a:latin typeface="Times New Roman" pitchFamily="18" charset="0"/>
              </a:rPr>
              <a:t>3.  </a:t>
            </a:r>
            <a:r>
              <a:rPr lang="zh-CN" altLang="en-US" sz="2400" b="1">
                <a:latin typeface="Times New Roman" pitchFamily="18" charset="0"/>
              </a:rPr>
              <a:t>应用灵活，可具有选通端；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499225" y="2001838"/>
            <a:ext cx="2327275" cy="2033587"/>
            <a:chOff x="4176" y="576"/>
            <a:chExt cx="1466" cy="1281"/>
          </a:xfrm>
        </p:grpSpPr>
        <p:graphicFrame>
          <p:nvGraphicFramePr>
            <p:cNvPr id="32771" name="Object 3"/>
            <p:cNvGraphicFramePr>
              <a:graphicFrameLocks noChangeAspect="1"/>
            </p:cNvGraphicFramePr>
            <p:nvPr/>
          </p:nvGraphicFramePr>
          <p:xfrm>
            <a:off x="4176" y="576"/>
            <a:ext cx="1466" cy="1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40" name="Photo Editor 照片" r:id="rId3" imgW="7992591" imgH="6980952" progId="MSPhotoEd.3">
                    <p:embed/>
                  </p:oleObj>
                </mc:Choice>
                <mc:Fallback>
                  <p:oleObj name="Photo Editor 照片" r:id="rId3" imgW="7992591" imgH="6980952" progId="MSPhotoEd.3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576"/>
                          <a:ext cx="1466" cy="1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2" name="Object 4"/>
            <p:cNvGraphicFramePr>
              <a:graphicFrameLocks noChangeAspect="1"/>
            </p:cNvGraphicFramePr>
            <p:nvPr/>
          </p:nvGraphicFramePr>
          <p:xfrm>
            <a:off x="4368" y="864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41" name="Equation" r:id="rId5" imgW="203040" imgH="203040" progId="Equation.3">
                    <p:embed/>
                  </p:oleObj>
                </mc:Choice>
                <mc:Fallback>
                  <p:oleObj name="Equation" r:id="rId5" imgW="203040" imgH="203040" progId="Equation.3">
                    <p:embed/>
                    <p:pic>
                      <p:nvPicPr>
                        <p:cNvPr id="0" name="Picture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864"/>
                          <a:ext cx="192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3" name="Object 5"/>
            <p:cNvGraphicFramePr>
              <a:graphicFrameLocks noChangeAspect="1"/>
            </p:cNvGraphicFramePr>
            <p:nvPr/>
          </p:nvGraphicFramePr>
          <p:xfrm>
            <a:off x="4368" y="1344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42" name="Equation" r:id="rId7" imgW="203040" imgH="203040" progId="Equation.3">
                    <p:embed/>
                  </p:oleObj>
                </mc:Choice>
                <mc:Fallback>
                  <p:oleObj name="Equation" r:id="rId7" imgW="203040" imgH="203040" progId="Equation.3">
                    <p:embed/>
                    <p:pic>
                      <p:nvPicPr>
                        <p:cNvPr id="0" name="Picture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344"/>
                          <a:ext cx="192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4" name="Object 6"/>
            <p:cNvGraphicFramePr>
              <a:graphicFrameLocks noChangeAspect="1"/>
            </p:cNvGraphicFramePr>
            <p:nvPr/>
          </p:nvGraphicFramePr>
          <p:xfrm>
            <a:off x="5088" y="1248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43" name="Equation" r:id="rId9" imgW="203040" imgH="203040" progId="Equation.3">
                    <p:embed/>
                  </p:oleObj>
                </mc:Choice>
                <mc:Fallback>
                  <p:oleObj name="Equation" r:id="rId9" imgW="203040" imgH="203040" progId="Equation.3">
                    <p:embed/>
                    <p:pic>
                      <p:nvPicPr>
                        <p:cNvPr id="0" name="Picture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1248"/>
                          <a:ext cx="192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5" name="Object 7"/>
            <p:cNvGraphicFramePr>
              <a:graphicFrameLocks noChangeAspect="1"/>
            </p:cNvGraphicFramePr>
            <p:nvPr/>
          </p:nvGraphicFramePr>
          <p:xfrm>
            <a:off x="5376" y="1008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44" name="Equation" r:id="rId11" imgW="203040" imgH="203040" progId="Equation.3">
                    <p:embed/>
                  </p:oleObj>
                </mc:Choice>
                <mc:Fallback>
                  <p:oleObj name="Equation" r:id="rId11" imgW="203040" imgH="203040" progId="Equation.3">
                    <p:embed/>
                    <p:pic>
                      <p:nvPicPr>
                        <p:cNvPr id="0" name="Picture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1008"/>
                          <a:ext cx="192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7261225" y="2681288"/>
            <a:ext cx="228600" cy="627062"/>
            <a:chOff x="4574" y="1689"/>
            <a:chExt cx="144" cy="395"/>
          </a:xfrm>
        </p:grpSpPr>
        <p:graphicFrame>
          <p:nvGraphicFramePr>
            <p:cNvPr id="32777" name="Object 9"/>
            <p:cNvGraphicFramePr>
              <a:graphicFrameLocks noChangeAspect="1"/>
            </p:cNvGraphicFramePr>
            <p:nvPr/>
          </p:nvGraphicFramePr>
          <p:xfrm>
            <a:off x="4574" y="1689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45" name="Equation" r:id="rId13" imgW="139680" imgH="139680" progId="Equation.3">
                    <p:embed/>
                  </p:oleObj>
                </mc:Choice>
                <mc:Fallback>
                  <p:oleObj name="Equation" r:id="rId13" imgW="139680" imgH="139680" progId="Equation.3">
                    <p:embed/>
                    <p:pic>
                      <p:nvPicPr>
                        <p:cNvPr id="0" name="Picture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4" y="1689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8" name="Object 10"/>
            <p:cNvGraphicFramePr>
              <a:graphicFrameLocks noChangeAspect="1"/>
            </p:cNvGraphicFramePr>
            <p:nvPr/>
          </p:nvGraphicFramePr>
          <p:xfrm>
            <a:off x="4574" y="2006"/>
            <a:ext cx="131" cy="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46" name="Equation" r:id="rId15" imgW="126720" imgH="75960" progId="Equation.3">
                    <p:embed/>
                  </p:oleObj>
                </mc:Choice>
                <mc:Fallback>
                  <p:oleObj name="Equation" r:id="rId15" imgW="126720" imgH="75960" progId="Equation.3">
                    <p:embed/>
                    <p:pic>
                      <p:nvPicPr>
                        <p:cNvPr id="0" name="Picture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4" y="2006"/>
                          <a:ext cx="131" cy="7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779" name="Object 11"/>
          <p:cNvGraphicFramePr>
            <a:graphicFrameLocks noChangeAspect="1"/>
          </p:cNvGraphicFramePr>
          <p:nvPr/>
        </p:nvGraphicFramePr>
        <p:xfrm>
          <a:off x="250825" y="1773238"/>
          <a:ext cx="3581400" cy="241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47" name="Photo Editor 照片" r:id="rId17" imgW="12371429" imgH="8352381" progId="MSPhotoEd.3">
                  <p:embed/>
                </p:oleObj>
              </mc:Choice>
              <mc:Fallback>
                <p:oleObj name="Photo Editor 照片" r:id="rId17" imgW="12371429" imgH="8352381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773238"/>
                        <a:ext cx="3581400" cy="241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0" name="Object 12"/>
          <p:cNvGraphicFramePr>
            <a:graphicFrameLocks noChangeAspect="1"/>
          </p:cNvGraphicFramePr>
          <p:nvPr/>
        </p:nvGraphicFramePr>
        <p:xfrm>
          <a:off x="2613025" y="390683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48" name="Equation" r:id="rId19" imgW="203040" imgH="203040" progId="Equation.3">
                  <p:embed/>
                </p:oleObj>
              </mc:Choice>
              <mc:Fallback>
                <p:oleObj name="Equation" r:id="rId19" imgW="20304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025" y="3906838"/>
                        <a:ext cx="3048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1" name="Object 13"/>
          <p:cNvGraphicFramePr>
            <a:graphicFrameLocks noChangeAspect="1"/>
          </p:cNvGraphicFramePr>
          <p:nvPr/>
        </p:nvGraphicFramePr>
        <p:xfrm>
          <a:off x="250825" y="337343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49" name="Equation" r:id="rId20" imgW="203040" imgH="203040" progId="Equation.3">
                  <p:embed/>
                </p:oleObj>
              </mc:Choice>
              <mc:Fallback>
                <p:oleObj name="Equation" r:id="rId20" imgW="20304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373438"/>
                        <a:ext cx="3048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2" name="Object 14"/>
          <p:cNvGraphicFramePr>
            <a:graphicFrameLocks noChangeAspect="1"/>
          </p:cNvGraphicFramePr>
          <p:nvPr/>
        </p:nvGraphicFramePr>
        <p:xfrm>
          <a:off x="327025" y="238283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50" name="Equation" r:id="rId21" imgW="203040" imgH="203040" progId="Equation.3">
                  <p:embed/>
                </p:oleObj>
              </mc:Choice>
              <mc:Fallback>
                <p:oleObj name="Equation" r:id="rId21" imgW="20304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2382838"/>
                        <a:ext cx="3048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3" name="Object 15"/>
          <p:cNvGraphicFramePr>
            <a:graphicFrameLocks noChangeAspect="1"/>
          </p:cNvGraphicFramePr>
          <p:nvPr/>
        </p:nvGraphicFramePr>
        <p:xfrm>
          <a:off x="1165225" y="390683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51" name="Equation" r:id="rId22" imgW="203040" imgH="203040" progId="Equation.3">
                  <p:embed/>
                </p:oleObj>
              </mc:Choice>
              <mc:Fallback>
                <p:oleObj name="Equation" r:id="rId22" imgW="203040" imgH="2030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3906838"/>
                        <a:ext cx="3048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4" name="Object 16"/>
          <p:cNvGraphicFramePr>
            <a:graphicFrameLocks noChangeAspect="1"/>
          </p:cNvGraphicFramePr>
          <p:nvPr/>
        </p:nvGraphicFramePr>
        <p:xfrm>
          <a:off x="1165225" y="177323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52" name="Equation" r:id="rId24" imgW="203040" imgH="203040" progId="Equation.3">
                  <p:embed/>
                </p:oleObj>
              </mc:Choice>
              <mc:Fallback>
                <p:oleObj name="Equation" r:id="rId24" imgW="203040" imgH="203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1773238"/>
                        <a:ext cx="3048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5" name="Object 17"/>
          <p:cNvGraphicFramePr>
            <a:graphicFrameLocks noChangeAspect="1"/>
          </p:cNvGraphicFramePr>
          <p:nvPr/>
        </p:nvGraphicFramePr>
        <p:xfrm>
          <a:off x="3451225" y="253523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53" name="Equation" r:id="rId26" imgW="203040" imgH="203040" progId="Equation.3">
                  <p:embed/>
                </p:oleObj>
              </mc:Choice>
              <mc:Fallback>
                <p:oleObj name="Equation" r:id="rId26" imgW="203040" imgH="20304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1225" y="2535238"/>
                        <a:ext cx="3048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6" name="Object 18"/>
          <p:cNvGraphicFramePr>
            <a:graphicFrameLocks noChangeAspect="1"/>
          </p:cNvGraphicFramePr>
          <p:nvPr/>
        </p:nvGraphicFramePr>
        <p:xfrm>
          <a:off x="1622425" y="2230438"/>
          <a:ext cx="533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54" name="Equation" r:id="rId27" imgW="355320" imgH="228600" progId="Equation.3">
                  <p:embed/>
                </p:oleObj>
              </mc:Choice>
              <mc:Fallback>
                <p:oleObj name="Equation" r:id="rId27" imgW="355320" imgH="2286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425" y="2230438"/>
                        <a:ext cx="5334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7" name="Object 19"/>
          <p:cNvGraphicFramePr>
            <a:graphicFrameLocks noChangeAspect="1"/>
          </p:cNvGraphicFramePr>
          <p:nvPr/>
        </p:nvGraphicFramePr>
        <p:xfrm>
          <a:off x="1622425" y="3525838"/>
          <a:ext cx="5143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55" name="Equation" r:id="rId29" imgW="342720" imgH="215640" progId="Equation.3">
                  <p:embed/>
                </p:oleObj>
              </mc:Choice>
              <mc:Fallback>
                <p:oleObj name="Equation" r:id="rId29" imgW="342720" imgH="21564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425" y="3525838"/>
                        <a:ext cx="514350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3832225" y="2078038"/>
            <a:ext cx="2590800" cy="1987550"/>
            <a:chOff x="2496" y="576"/>
            <a:chExt cx="1632" cy="1252"/>
          </a:xfrm>
        </p:grpSpPr>
        <p:graphicFrame>
          <p:nvGraphicFramePr>
            <p:cNvPr id="32789" name="Object 21"/>
            <p:cNvGraphicFramePr>
              <a:graphicFrameLocks noChangeAspect="1"/>
            </p:cNvGraphicFramePr>
            <p:nvPr/>
          </p:nvGraphicFramePr>
          <p:xfrm>
            <a:off x="2496" y="576"/>
            <a:ext cx="1632" cy="1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56" name="Photo Editor 照片" r:id="rId31" imgW="8333333" imgH="6392167" progId="MSPhotoEd.3">
                    <p:embed/>
                  </p:oleObj>
                </mc:Choice>
                <mc:Fallback>
                  <p:oleObj name="Photo Editor 照片" r:id="rId31" imgW="8333333" imgH="6392167" progId="MSPhotoEd.3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576"/>
                          <a:ext cx="1632" cy="1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0" name="Object 22"/>
            <p:cNvGraphicFramePr>
              <a:graphicFrameLocks noChangeAspect="1"/>
            </p:cNvGraphicFramePr>
            <p:nvPr/>
          </p:nvGraphicFramePr>
          <p:xfrm>
            <a:off x="2736" y="1392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57" name="Equation" r:id="rId33" imgW="203040" imgH="203040" progId="Equation.3">
                    <p:embed/>
                  </p:oleObj>
                </mc:Choice>
                <mc:Fallback>
                  <p:oleObj name="Equation" r:id="rId33" imgW="203040" imgH="203040" progId="Equation.3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1392"/>
                          <a:ext cx="192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1" name="Object 23"/>
            <p:cNvGraphicFramePr>
              <a:graphicFrameLocks noChangeAspect="1"/>
            </p:cNvGraphicFramePr>
            <p:nvPr/>
          </p:nvGraphicFramePr>
          <p:xfrm>
            <a:off x="2736" y="864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58" name="Equation" r:id="rId34" imgW="203040" imgH="203040" progId="Equation.3">
                    <p:embed/>
                  </p:oleObj>
                </mc:Choice>
                <mc:Fallback>
                  <p:oleObj name="Equation" r:id="rId34" imgW="203040" imgH="203040" progId="Equation.3">
                    <p:embed/>
                    <p:pic>
                      <p:nvPicPr>
                        <p:cNvPr id="0" name="Picture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864"/>
                          <a:ext cx="192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2" name="Object 24"/>
            <p:cNvGraphicFramePr>
              <a:graphicFrameLocks noChangeAspect="1"/>
            </p:cNvGraphicFramePr>
            <p:nvPr/>
          </p:nvGraphicFramePr>
          <p:xfrm>
            <a:off x="3408" y="1344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59" name="Equation" r:id="rId35" imgW="203040" imgH="203040" progId="Equation.3">
                    <p:embed/>
                  </p:oleObj>
                </mc:Choice>
                <mc:Fallback>
                  <p:oleObj name="Equation" r:id="rId35" imgW="203040" imgH="203040" progId="Equation.3">
                    <p:embed/>
                    <p:pic>
                      <p:nvPicPr>
                        <p:cNvPr id="0" name="Picture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344"/>
                          <a:ext cx="192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3" name="Object 25"/>
            <p:cNvGraphicFramePr>
              <a:graphicFrameLocks noChangeAspect="1"/>
            </p:cNvGraphicFramePr>
            <p:nvPr/>
          </p:nvGraphicFramePr>
          <p:xfrm>
            <a:off x="3648" y="1248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60" name="Equation" r:id="rId36" imgW="203040" imgH="203040" progId="Equation.3">
                    <p:embed/>
                  </p:oleObj>
                </mc:Choice>
                <mc:Fallback>
                  <p:oleObj name="Equation" r:id="rId36" imgW="203040" imgH="203040" progId="Equation.3">
                    <p:embed/>
                    <p:pic>
                      <p:nvPicPr>
                        <p:cNvPr id="0" name="Picture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248"/>
                          <a:ext cx="192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4630738" y="2816225"/>
            <a:ext cx="228600" cy="673100"/>
            <a:chOff x="2917" y="1774"/>
            <a:chExt cx="144" cy="424"/>
          </a:xfrm>
        </p:grpSpPr>
        <p:graphicFrame>
          <p:nvGraphicFramePr>
            <p:cNvPr id="32796" name="Object 28"/>
            <p:cNvGraphicFramePr>
              <a:graphicFrameLocks noChangeAspect="1"/>
            </p:cNvGraphicFramePr>
            <p:nvPr/>
          </p:nvGraphicFramePr>
          <p:xfrm>
            <a:off x="2917" y="2054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61" name="Equation" r:id="rId37" imgW="139680" imgH="139680" progId="Equation.3">
                    <p:embed/>
                  </p:oleObj>
                </mc:Choice>
                <mc:Fallback>
                  <p:oleObj name="Equation" r:id="rId37" imgW="139680" imgH="13968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7" y="2054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97" name="Object 29"/>
            <p:cNvGraphicFramePr>
              <a:graphicFrameLocks noChangeAspect="1"/>
            </p:cNvGraphicFramePr>
            <p:nvPr/>
          </p:nvGraphicFramePr>
          <p:xfrm>
            <a:off x="2921" y="1774"/>
            <a:ext cx="131" cy="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62" name="Equation" r:id="rId38" imgW="126720" imgH="75960" progId="Equation.3">
                    <p:embed/>
                  </p:oleObj>
                </mc:Choice>
                <mc:Fallback>
                  <p:oleObj name="Equation" r:id="rId38" imgW="126720" imgH="75960" progId="Equation.3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1" y="1774"/>
                          <a:ext cx="131" cy="7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798" name="Rectangle 30"/>
          <p:cNvSpPr>
            <a:spLocks noGrp="1" noChangeArrowheads="1"/>
          </p:cNvSpPr>
          <p:nvPr>
            <p:ph type="title"/>
          </p:nvPr>
        </p:nvSpPr>
        <p:spPr>
          <a:xfrm>
            <a:off x="179388" y="836613"/>
            <a:ext cx="5457825" cy="43180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ea typeface="华文行楷" pitchFamily="2" charset="-122"/>
              </a:rPr>
              <a:t>五、集成比较器</a:t>
            </a:r>
          </a:p>
        </p:txBody>
      </p:sp>
      <p:sp>
        <p:nvSpPr>
          <p:cNvPr id="32799" name="Text Box 31"/>
          <p:cNvSpPr txBox="1">
            <a:spLocks noChangeArrowheads="1"/>
          </p:cNvSpPr>
          <p:nvPr/>
        </p:nvSpPr>
        <p:spPr bwMode="auto">
          <a:xfrm>
            <a:off x="395288" y="1270000"/>
            <a:ext cx="419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某型号集成比较器的等效电路</a:t>
            </a:r>
          </a:p>
        </p:txBody>
      </p:sp>
      <p:sp>
        <p:nvSpPr>
          <p:cNvPr id="32804" name="Text Box 36"/>
          <p:cNvSpPr txBox="1">
            <a:spLocks noChangeArrowheads="1"/>
          </p:cNvSpPr>
          <p:nvPr/>
        </p:nvSpPr>
        <p:spPr bwMode="auto">
          <a:xfrm>
            <a:off x="611188" y="5734050"/>
            <a:ext cx="74898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400" b="1">
                <a:latin typeface="Times New Roman" pitchFamily="18" charset="0"/>
              </a:rPr>
              <a:t>4.  </a:t>
            </a:r>
            <a:r>
              <a:rPr lang="zh-CN" altLang="en-US" sz="2400" b="1">
                <a:latin typeface="Times New Roman" pitchFamily="18" charset="0"/>
              </a:rPr>
              <a:t>响应速度快；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CN" sz="2400" b="1">
                <a:latin typeface="Times New Roman" pitchFamily="18" charset="0"/>
              </a:rPr>
              <a:t>5.  </a:t>
            </a:r>
            <a:r>
              <a:rPr lang="zh-CN" altLang="en-US" sz="2400" b="1">
                <a:latin typeface="Times New Roman" pitchFamily="18" charset="0"/>
              </a:rPr>
              <a:t>电源电压升高，工作电流增大，工作速度加快。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2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94" grpId="0" build="p" autoUpdateAnimBg="0"/>
      <p:bldP spid="32804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0"/>
            <a:ext cx="7200900" cy="620713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ea typeface="华文行楷" pitchFamily="2" charset="-122"/>
              </a:rPr>
              <a:t>讨论二</a:t>
            </a:r>
            <a:r>
              <a:rPr lang="zh-CN" altLang="en-US" sz="2800" b="1">
                <a:solidFill>
                  <a:schemeClr val="tx1"/>
                </a:solidFill>
              </a:rPr>
              <a:t>：</a:t>
            </a:r>
            <a:r>
              <a:rPr lang="zh-CN" altLang="en-US" sz="2800">
                <a:solidFill>
                  <a:schemeClr val="tx1"/>
                </a:solidFill>
                <a:ea typeface="华文行楷" pitchFamily="2" charset="-122"/>
              </a:rPr>
              <a:t>电路的识别及电压传输特性的求解</a:t>
            </a:r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684213" y="2133600"/>
          <a:ext cx="7848600" cy="440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20" name="Photo Editor 照片" r:id="rId4" imgW="31514286" imgH="17685714" progId="MSPhotoEd.3">
                  <p:embed/>
                </p:oleObj>
              </mc:Choice>
              <mc:Fallback>
                <p:oleObj name="Photo Editor 照片" r:id="rId4" imgW="31514286" imgH="17685714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133600"/>
                        <a:ext cx="7848600" cy="440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395288" y="836613"/>
            <a:ext cx="846299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Times New Roman" pitchFamily="18" charset="0"/>
              </a:rPr>
              <a:t>    </a:t>
            </a:r>
            <a:r>
              <a:rPr kumimoji="1" lang="en-US" altLang="zh-CN" sz="2400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已知</a:t>
            </a:r>
            <a:r>
              <a:rPr kumimoji="1" lang="zh-CN" altLang="en-US" sz="2400" b="1" dirty="0">
                <a:latin typeface="Times New Roman" pitchFamily="18" charset="0"/>
              </a:rPr>
              <a:t>某型号集成电压比较器内部等效电路如图（</a:t>
            </a:r>
            <a:r>
              <a:rPr kumimoji="1" lang="en-US" altLang="zh-CN" sz="2400" b="1" dirty="0">
                <a:latin typeface="Times New Roman" pitchFamily="18" charset="0"/>
              </a:rPr>
              <a:t>a</a:t>
            </a:r>
            <a:r>
              <a:rPr kumimoji="1" lang="zh-CN" altLang="en-US" sz="2400" b="1" dirty="0">
                <a:latin typeface="Times New Roman" pitchFamily="18" charset="0"/>
              </a:rPr>
              <a:t>）所示，试</a:t>
            </a:r>
            <a:r>
              <a:rPr lang="zh-CN" altLang="en-US" sz="2400" b="1" dirty="0">
                <a:latin typeface="Times New Roman" pitchFamily="18" charset="0"/>
              </a:rPr>
              <a:t>判断各电路属于哪种类型电压比较器，</a:t>
            </a:r>
            <a:r>
              <a:rPr kumimoji="1" lang="zh-CN" altLang="en-US" sz="2400" b="1" dirty="0">
                <a:latin typeface="Times New Roman" pitchFamily="18" charset="0"/>
              </a:rPr>
              <a:t>标出</a:t>
            </a:r>
            <a:r>
              <a:rPr kumimoji="1" lang="en-US" altLang="zh-CN" sz="2400" b="1" dirty="0">
                <a:latin typeface="Times New Roman" pitchFamily="18" charset="0"/>
              </a:rPr>
              <a:t>2</a:t>
            </a:r>
            <a:r>
              <a:rPr kumimoji="1" lang="zh-CN" altLang="en-US" sz="2400" b="1" dirty="0">
                <a:latin typeface="Times New Roman" pitchFamily="18" charset="0"/>
              </a:rPr>
              <a:t>、</a:t>
            </a:r>
            <a:r>
              <a:rPr kumimoji="1" lang="en-US" altLang="zh-CN" sz="2400" b="1" dirty="0">
                <a:latin typeface="Times New Roman" pitchFamily="18" charset="0"/>
              </a:rPr>
              <a:t>3</a:t>
            </a:r>
            <a:r>
              <a:rPr kumimoji="1" lang="zh-CN" altLang="en-US" sz="2400" b="1" dirty="0">
                <a:latin typeface="Times New Roman" pitchFamily="18" charset="0"/>
              </a:rPr>
              <a:t>的极性，并求解图（</a:t>
            </a:r>
            <a:r>
              <a:rPr kumimoji="1" lang="en-US" altLang="zh-CN" sz="2400" b="1" dirty="0">
                <a:latin typeface="Times New Roman" pitchFamily="18" charset="0"/>
              </a:rPr>
              <a:t>b</a:t>
            </a:r>
            <a:r>
              <a:rPr kumimoji="1" lang="zh-CN" altLang="en-US" sz="2400" b="1" dirty="0">
                <a:latin typeface="Times New Roman" pitchFamily="18" charset="0"/>
              </a:rPr>
              <a:t>）～（</a:t>
            </a:r>
            <a:r>
              <a:rPr kumimoji="1" lang="en-US" altLang="zh-CN" sz="2400" b="1" dirty="0">
                <a:latin typeface="Times New Roman" pitchFamily="18" charset="0"/>
              </a:rPr>
              <a:t>e</a:t>
            </a:r>
            <a:r>
              <a:rPr kumimoji="1" lang="zh-CN" altLang="en-US" sz="2400" b="1" dirty="0">
                <a:latin typeface="Times New Roman" pitchFamily="18" charset="0"/>
              </a:rPr>
              <a:t>）各电路的电压传输特性。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5724525" y="5445125"/>
            <a:ext cx="28813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若要有选通端，则应如何修改？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844800" y="4076700"/>
            <a:ext cx="1152525" cy="647700"/>
            <a:chOff x="1746" y="2568"/>
            <a:chExt cx="726" cy="408"/>
          </a:xfrm>
        </p:grpSpPr>
        <p:sp>
          <p:nvSpPr>
            <p:cNvPr id="33799" name="Line 7"/>
            <p:cNvSpPr>
              <a:spLocks noChangeShapeType="1"/>
            </p:cNvSpPr>
            <p:nvPr/>
          </p:nvSpPr>
          <p:spPr bwMode="auto">
            <a:xfrm>
              <a:off x="1791" y="2568"/>
              <a:ext cx="0" cy="91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0" name="Oval 8"/>
            <p:cNvSpPr>
              <a:spLocks noChangeArrowheads="1"/>
            </p:cNvSpPr>
            <p:nvPr/>
          </p:nvSpPr>
          <p:spPr bwMode="auto">
            <a:xfrm>
              <a:off x="1768" y="2659"/>
              <a:ext cx="46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01" name="Oval 9"/>
            <p:cNvSpPr>
              <a:spLocks noChangeArrowheads="1"/>
            </p:cNvSpPr>
            <p:nvPr/>
          </p:nvSpPr>
          <p:spPr bwMode="auto">
            <a:xfrm>
              <a:off x="1768" y="2840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02" name="Line 10"/>
            <p:cNvSpPr>
              <a:spLocks noChangeShapeType="1"/>
            </p:cNvSpPr>
            <p:nvPr/>
          </p:nvSpPr>
          <p:spPr bwMode="auto">
            <a:xfrm>
              <a:off x="1791" y="2886"/>
              <a:ext cx="0" cy="9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3" name="Line 11"/>
            <p:cNvSpPr>
              <a:spLocks noChangeShapeType="1"/>
            </p:cNvSpPr>
            <p:nvPr/>
          </p:nvSpPr>
          <p:spPr bwMode="auto">
            <a:xfrm>
              <a:off x="1746" y="2976"/>
              <a:ext cx="91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4" name="Line 12"/>
            <p:cNvSpPr>
              <a:spLocks noChangeShapeType="1"/>
            </p:cNvSpPr>
            <p:nvPr/>
          </p:nvSpPr>
          <p:spPr bwMode="auto">
            <a:xfrm flipV="1">
              <a:off x="1791" y="2659"/>
              <a:ext cx="91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5" name="Line 13"/>
            <p:cNvSpPr>
              <a:spLocks noChangeShapeType="1"/>
            </p:cNvSpPr>
            <p:nvPr/>
          </p:nvSpPr>
          <p:spPr bwMode="auto">
            <a:xfrm>
              <a:off x="1837" y="2750"/>
              <a:ext cx="181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6" name="Oval 14"/>
            <p:cNvSpPr>
              <a:spLocks noChangeArrowheads="1"/>
            </p:cNvSpPr>
            <p:nvPr/>
          </p:nvSpPr>
          <p:spPr bwMode="auto">
            <a:xfrm>
              <a:off x="2018" y="2727"/>
              <a:ext cx="46" cy="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07" name="Text Box 15"/>
            <p:cNvSpPr txBox="1">
              <a:spLocks noChangeArrowheads="1"/>
            </p:cNvSpPr>
            <p:nvPr/>
          </p:nvSpPr>
          <p:spPr bwMode="auto">
            <a:xfrm>
              <a:off x="2064" y="2614"/>
              <a:ext cx="40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itchFamily="18" charset="0"/>
                </a:rPr>
                <a:t>u</a:t>
              </a:r>
              <a:r>
                <a:rPr kumimoji="1" lang="en-US" altLang="zh-CN" sz="2000" b="1" baseline="-25000">
                  <a:latin typeface="Times New Roman" pitchFamily="18" charset="0"/>
                </a:rPr>
                <a:t>C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765175"/>
            <a:ext cx="8215313" cy="60960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ea typeface="华文行楷" pitchFamily="2" charset="-122"/>
              </a:rPr>
              <a:t>讨论三</a:t>
            </a:r>
            <a:r>
              <a:rPr lang="zh-CN" altLang="en-US" sz="3200">
                <a:solidFill>
                  <a:schemeClr val="tx1"/>
                </a:solidFill>
              </a:rPr>
              <a:t>：</a:t>
            </a:r>
            <a:r>
              <a:rPr lang="zh-CN" altLang="en-US" sz="2800">
                <a:solidFill>
                  <a:schemeClr val="tx1"/>
                </a:solidFill>
                <a:ea typeface="华文行楷" pitchFamily="2" charset="-122"/>
              </a:rPr>
              <a:t>从电压传输特性识别电路，画波形</a:t>
            </a:r>
            <a:endParaRPr lang="zh-CN" altLang="en-US" sz="2800">
              <a:ea typeface="华文行楷" pitchFamily="2" charset="-122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671513" y="1270000"/>
            <a:ext cx="7772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</a:rPr>
              <a:t>    </a:t>
            </a:r>
            <a:r>
              <a:rPr kumimoji="1" lang="en-US" altLang="zh-CN" sz="2400" b="1" dirty="0" smtClean="0">
                <a:latin typeface="Times New Roman" pitchFamily="18" charset="0"/>
              </a:rPr>
              <a:t>     </a:t>
            </a:r>
            <a:r>
              <a:rPr kumimoji="1" lang="zh-CN" altLang="en-US" sz="2400" b="1" dirty="0" smtClean="0">
                <a:latin typeface="Times New Roman" pitchFamily="18" charset="0"/>
              </a:rPr>
              <a:t>已知</a:t>
            </a:r>
            <a:r>
              <a:rPr kumimoji="1" lang="zh-CN" altLang="en-US" sz="2400" b="1" dirty="0">
                <a:latin typeface="Times New Roman" pitchFamily="18" charset="0"/>
              </a:rPr>
              <a:t>各电压比较器的电压传输特性如图所示，说出它们各为哪种电压比较器；输入电压为</a:t>
            </a:r>
            <a:r>
              <a:rPr kumimoji="1" lang="en-US" altLang="zh-CN" sz="2400" b="1" dirty="0">
                <a:latin typeface="Times New Roman" pitchFamily="18" charset="0"/>
              </a:rPr>
              <a:t>5sin</a:t>
            </a:r>
            <a:r>
              <a:rPr kumimoji="1" lang="en-US" altLang="zh-CN" sz="2400" b="1" i="1" dirty="0">
                <a:latin typeface="Times New Roman" pitchFamily="18" charset="0"/>
                <a:cs typeface="Times New Roman" pitchFamily="18" charset="0"/>
              </a:rPr>
              <a:t>ωt </a:t>
            </a:r>
            <a:r>
              <a:rPr kumimoji="1" lang="en-US" altLang="zh-CN" sz="2400" b="1" dirty="0">
                <a:latin typeface="Times New Roman" pitchFamily="18" charset="0"/>
                <a:cs typeface="Times New Roman" pitchFamily="18" charset="0"/>
              </a:rPr>
              <a:t>(V)</a:t>
            </a:r>
            <a:r>
              <a:rPr kumimoji="1" lang="zh-CN" altLang="en-US" sz="2400" b="1" dirty="0">
                <a:latin typeface="Times New Roman" pitchFamily="18" charset="0"/>
              </a:rPr>
              <a:t>，画出各电路输出电压的波形。</a:t>
            </a: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900113" y="2565400"/>
          <a:ext cx="5808662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44" name="Photo Editor 照片" r:id="rId4" imgW="20161905" imgH="14104762" progId="MSPhotoEd.3">
                  <p:embed/>
                </p:oleObj>
              </mc:Choice>
              <mc:Fallback>
                <p:oleObj name="Photo Editor 照片" r:id="rId4" imgW="20161905" imgH="14104762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565400"/>
                        <a:ext cx="5808662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5243513" y="5080000"/>
            <a:ext cx="3276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</a:rPr>
              <a:t>    </a:t>
            </a:r>
            <a:r>
              <a:rPr kumimoji="1" lang="en-US" altLang="zh-CN" sz="2400" b="1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你</a:t>
            </a:r>
            <a:r>
              <a:rPr kumimoji="1" lang="zh-CN" altLang="en-US" sz="2400" b="1" dirty="0">
                <a:latin typeface="Times New Roman" pitchFamily="18" charset="0"/>
              </a:rPr>
              <a:t>能分别组成具有图示电压传输特性的电压比较器电路吗？</a:t>
            </a:r>
          </a:p>
        </p:txBody>
      </p:sp>
      <p:sp>
        <p:nvSpPr>
          <p:cNvPr id="35846" name="AutoShape 6"/>
          <p:cNvSpPr>
            <a:spLocks/>
          </p:cNvSpPr>
          <p:nvPr/>
        </p:nvSpPr>
        <p:spPr bwMode="auto">
          <a:xfrm>
            <a:off x="2728913" y="4102100"/>
            <a:ext cx="1600200" cy="758825"/>
          </a:xfrm>
          <a:prstGeom prst="borderCallout1">
            <a:avLst>
              <a:gd name="adj1" fmla="val 15065"/>
              <a:gd name="adj2" fmla="val -4764"/>
              <a:gd name="adj3" fmla="val 1676"/>
              <a:gd name="adj4" fmla="val -11806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itchFamily="18" charset="0"/>
              </a:rPr>
              <a:t>同相输入</a:t>
            </a:r>
          </a:p>
          <a:p>
            <a:pPr algn="ctr"/>
            <a:r>
              <a:rPr kumimoji="1" lang="zh-CN" altLang="en-US" sz="2000" b="1">
                <a:latin typeface="Times New Roman" pitchFamily="18" charset="0"/>
              </a:rPr>
              <a:t>单限比较器</a:t>
            </a:r>
          </a:p>
        </p:txBody>
      </p:sp>
      <p:sp>
        <p:nvSpPr>
          <p:cNvPr id="35847" name="AutoShape 7"/>
          <p:cNvSpPr>
            <a:spLocks/>
          </p:cNvSpPr>
          <p:nvPr/>
        </p:nvSpPr>
        <p:spPr bwMode="auto">
          <a:xfrm>
            <a:off x="5926138" y="2941638"/>
            <a:ext cx="1603375" cy="766762"/>
          </a:xfrm>
          <a:prstGeom prst="borderCallout1">
            <a:avLst>
              <a:gd name="adj1" fmla="val 14907"/>
              <a:gd name="adj2" fmla="val -4755"/>
              <a:gd name="adj3" fmla="val 65838"/>
              <a:gd name="adj4" fmla="val -17426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itchFamily="18" charset="0"/>
              </a:rPr>
              <a:t>反相输入</a:t>
            </a:r>
          </a:p>
          <a:p>
            <a:pPr algn="ctr"/>
            <a:r>
              <a:rPr kumimoji="1" lang="zh-CN" altLang="en-US" sz="2000" b="1">
                <a:latin typeface="Times New Roman" pitchFamily="18" charset="0"/>
              </a:rPr>
              <a:t>滞回比较器</a:t>
            </a:r>
          </a:p>
        </p:txBody>
      </p:sp>
      <p:sp>
        <p:nvSpPr>
          <p:cNvPr id="35848" name="AutoShape 8"/>
          <p:cNvSpPr>
            <a:spLocks/>
          </p:cNvSpPr>
          <p:nvPr/>
        </p:nvSpPr>
        <p:spPr bwMode="auto">
          <a:xfrm>
            <a:off x="1128713" y="5321300"/>
            <a:ext cx="1176337" cy="763588"/>
          </a:xfrm>
          <a:prstGeom prst="borderCallout1">
            <a:avLst>
              <a:gd name="adj1" fmla="val 14968"/>
              <a:gd name="adj2" fmla="val 106477"/>
              <a:gd name="adj3" fmla="val 58630"/>
              <a:gd name="adj4" fmla="val 189069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itchFamily="18" charset="0"/>
              </a:rPr>
              <a:t>窗口</a:t>
            </a:r>
          </a:p>
          <a:p>
            <a:pPr algn="ctr"/>
            <a:r>
              <a:rPr kumimoji="1" lang="zh-CN" altLang="en-US" sz="2000" b="1">
                <a:latin typeface="Times New Roman" pitchFamily="18" charset="0"/>
              </a:rPr>
              <a:t>比较器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build="p" autoUpdateAnimBg="0"/>
      <p:bldP spid="35846" grpId="0" animBg="1" autoUpdateAnimBg="0"/>
      <p:bldP spid="35847" grpId="0" animBg="1" autoUpdateAnimBg="0"/>
      <p:bldP spid="35848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80400" cy="76200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ea typeface="华文行楷" pitchFamily="2" charset="-122"/>
              </a:rPr>
              <a:t>讨论四</a:t>
            </a:r>
            <a:r>
              <a:rPr lang="zh-CN" altLang="en-US" sz="2800">
                <a:solidFill>
                  <a:schemeClr val="tx1"/>
                </a:solidFill>
              </a:rPr>
              <a:t>：</a:t>
            </a:r>
            <a:r>
              <a:rPr lang="zh-CN" altLang="en-US" sz="2800">
                <a:solidFill>
                  <a:schemeClr val="tx1"/>
                </a:solidFill>
                <a:ea typeface="华文行楷" pitchFamily="2" charset="-122"/>
              </a:rPr>
              <a:t>带有二极管电路的分析方法</a:t>
            </a: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755650" y="1844675"/>
          <a:ext cx="3962400" cy="240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69" name="Photo Editor 照片" r:id="rId4" imgW="14409524" imgH="8752381" progId="MSPhotoEd.3">
                  <p:embed/>
                </p:oleObj>
              </mc:Choice>
              <mc:Fallback>
                <p:oleObj name="Photo Editor 照片" r:id="rId4" imgW="14409524" imgH="8752381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844675"/>
                        <a:ext cx="3962400" cy="240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857224" y="4714884"/>
            <a:ext cx="7704137" cy="100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 dirty="0">
                <a:latin typeface="Times New Roman" pitchFamily="18" charset="0"/>
              </a:rPr>
              <a:t>    </a:t>
            </a:r>
            <a:r>
              <a:rPr kumimoji="1" lang="en-US" altLang="zh-CN" sz="2400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solidFill>
                  <a:srgbClr val="A50021"/>
                </a:solidFill>
                <a:latin typeface="Times New Roman" pitchFamily="18" charset="0"/>
              </a:rPr>
              <a:t>首先</a:t>
            </a: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应判断二极管的工作状态，它们决定于集成运放的输出电压是高电平还是低电平。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5072066" y="2928934"/>
            <a:ext cx="3384550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T</a:t>
            </a:r>
            <a:r>
              <a:rPr kumimoji="1" lang="en-US" altLang="zh-CN" sz="2400" b="1" dirty="0">
                <a:latin typeface="Times New Roman" pitchFamily="18" charset="0"/>
              </a:rPr>
              <a:t>=</a:t>
            </a:r>
            <a:r>
              <a:rPr kumimoji="1" lang="zh-CN" altLang="en-US" sz="2400" b="1" dirty="0">
                <a:latin typeface="Times New Roman" pitchFamily="18" charset="0"/>
              </a:rPr>
              <a:t>？ 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OL</a:t>
            </a:r>
            <a:r>
              <a:rPr kumimoji="1" lang="en-US" altLang="zh-CN" sz="2400" b="1" dirty="0">
                <a:latin typeface="Times New Roman" pitchFamily="18" charset="0"/>
              </a:rPr>
              <a:t>=</a:t>
            </a:r>
            <a:r>
              <a:rPr kumimoji="1" lang="zh-CN" altLang="en-US" sz="2400" b="1" dirty="0">
                <a:latin typeface="Times New Roman" pitchFamily="18" charset="0"/>
              </a:rPr>
              <a:t>？ 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OH</a:t>
            </a:r>
            <a:r>
              <a:rPr kumimoji="1" lang="en-US" altLang="zh-CN" sz="2400" b="1" dirty="0">
                <a:latin typeface="Times New Roman" pitchFamily="18" charset="0"/>
              </a:rPr>
              <a:t>=</a:t>
            </a:r>
            <a:r>
              <a:rPr kumimoji="1" lang="zh-CN" altLang="en-US" sz="2400" b="1" dirty="0">
                <a:latin typeface="Times New Roman" pitchFamily="18" charset="0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36613"/>
            <a:ext cx="8229600" cy="581025"/>
          </a:xfrm>
        </p:spPr>
        <p:txBody>
          <a:bodyPr/>
          <a:lstStyle/>
          <a:p>
            <a:pPr algn="l"/>
            <a:r>
              <a:rPr lang="zh-CN" altLang="en-US" sz="3200" dirty="0">
                <a:ea typeface="华文行楷" pitchFamily="2" charset="-122"/>
              </a:rPr>
              <a:t>讨论五：</a:t>
            </a:r>
            <a:r>
              <a:rPr lang="zh-CN" altLang="en-US" sz="2800" b="1" dirty="0"/>
              <a:t>电子电路时测量信号的选择</a:t>
            </a:r>
            <a:r>
              <a:rPr lang="zh-CN" altLang="en-US" dirty="0"/>
              <a:t> </a:t>
            </a:r>
          </a:p>
        </p:txBody>
      </p:sp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468313" y="1357298"/>
            <a:ext cx="8316912" cy="4925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现有信号：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 ① 通频带内某一频率的交流小信号；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 ② 频率很低（如</a:t>
            </a:r>
            <a:r>
              <a:rPr kumimoji="1" lang="en-US" altLang="zh-CN" sz="2400" b="1" dirty="0">
                <a:latin typeface="Times New Roman" pitchFamily="18" charset="0"/>
              </a:rPr>
              <a:t>10Hz</a:t>
            </a:r>
            <a:r>
              <a:rPr kumimoji="1" lang="zh-CN" altLang="en-US" sz="2400" b="1" dirty="0">
                <a:latin typeface="Times New Roman" pitchFamily="18" charset="0"/>
              </a:rPr>
              <a:t>）且幅值足够大的三角波或锯齿波；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 ③ 固定的小幅值且足够频率范围的交流小信号；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 ④ 足够幅值的阶跃信号。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请在括号内填写上述信号①、②、③、④中的一种。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     （</a:t>
            </a:r>
            <a:r>
              <a:rPr kumimoji="1" lang="en-US" altLang="zh-CN" sz="2400" b="1" dirty="0">
                <a:latin typeface="Times New Roman" pitchFamily="18" charset="0"/>
              </a:rPr>
              <a:t>1</a:t>
            </a:r>
            <a:r>
              <a:rPr kumimoji="1" lang="zh-CN" altLang="en-US" sz="2400" b="1" dirty="0">
                <a:latin typeface="Times New Roman" pitchFamily="18" charset="0"/>
              </a:rPr>
              <a:t>）测量集成运放的转换速率</a:t>
            </a:r>
            <a:r>
              <a:rPr kumimoji="1" lang="en-US" altLang="zh-CN" sz="2400" b="1" i="1" dirty="0">
                <a:latin typeface="Times New Roman" pitchFamily="18" charset="0"/>
              </a:rPr>
              <a:t>SR</a:t>
            </a:r>
            <a:r>
              <a:rPr kumimoji="1" lang="zh-CN" altLang="en-US" sz="2400" b="1" dirty="0">
                <a:latin typeface="Times New Roman" pitchFamily="18" charset="0"/>
              </a:rPr>
              <a:t>，应用</a:t>
            </a:r>
            <a:r>
              <a:rPr kumimoji="1" lang="zh-CN" altLang="en-US" sz="2400" b="1" u="sng" dirty="0">
                <a:latin typeface="Times New Roman" pitchFamily="18" charset="0"/>
              </a:rPr>
              <a:t>          </a:t>
            </a:r>
            <a:r>
              <a:rPr kumimoji="1" lang="zh-CN" altLang="en-US" sz="2400" b="1" dirty="0">
                <a:latin typeface="Times New Roman" pitchFamily="18" charset="0"/>
              </a:rPr>
              <a:t>；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     （</a:t>
            </a:r>
            <a:r>
              <a:rPr kumimoji="1" lang="en-US" altLang="zh-CN" sz="2400" b="1" dirty="0">
                <a:latin typeface="Times New Roman" pitchFamily="18" charset="0"/>
              </a:rPr>
              <a:t>2</a:t>
            </a:r>
            <a:r>
              <a:rPr kumimoji="1" lang="zh-CN" altLang="en-US" sz="2400" b="1" dirty="0">
                <a:latin typeface="Times New Roman" pitchFamily="18" charset="0"/>
              </a:rPr>
              <a:t>）测量放大电路的电压放大倍数，应用</a:t>
            </a:r>
            <a:r>
              <a:rPr kumimoji="1" lang="zh-CN" altLang="en-US" sz="2400" b="1" u="sng" dirty="0">
                <a:latin typeface="Times New Roman" pitchFamily="18" charset="0"/>
              </a:rPr>
              <a:t>          </a:t>
            </a:r>
            <a:r>
              <a:rPr kumimoji="1" lang="zh-CN" altLang="en-US" sz="2400" b="1" dirty="0">
                <a:latin typeface="Times New Roman" pitchFamily="18" charset="0"/>
              </a:rPr>
              <a:t>；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     （</a:t>
            </a:r>
            <a:r>
              <a:rPr kumimoji="1" lang="en-US" altLang="zh-CN" sz="2400" b="1" dirty="0">
                <a:latin typeface="Times New Roman" pitchFamily="18" charset="0"/>
              </a:rPr>
              <a:t>3</a:t>
            </a:r>
            <a:r>
              <a:rPr kumimoji="1" lang="zh-CN" altLang="en-US" sz="2400" b="1" dirty="0">
                <a:latin typeface="Times New Roman" pitchFamily="18" charset="0"/>
              </a:rPr>
              <a:t>）测量放大电路的输入电阻和输出电阻，应用</a:t>
            </a:r>
            <a:r>
              <a:rPr kumimoji="1" lang="zh-CN" altLang="en-US" sz="2400" b="1" u="sng" dirty="0">
                <a:latin typeface="Times New Roman" pitchFamily="18" charset="0"/>
              </a:rPr>
              <a:t>          </a:t>
            </a:r>
            <a:r>
              <a:rPr kumimoji="1" lang="zh-CN" altLang="en-US" sz="2400" b="1" dirty="0">
                <a:latin typeface="Times New Roman" pitchFamily="18" charset="0"/>
              </a:rPr>
              <a:t>；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     （</a:t>
            </a:r>
            <a:r>
              <a:rPr kumimoji="1" lang="en-US" altLang="zh-CN" sz="2400" b="1" dirty="0">
                <a:latin typeface="Times New Roman" pitchFamily="18" charset="0"/>
              </a:rPr>
              <a:t>4</a:t>
            </a:r>
            <a:r>
              <a:rPr kumimoji="1" lang="zh-CN" altLang="en-US" sz="2400" b="1" dirty="0">
                <a:latin typeface="Times New Roman" pitchFamily="18" charset="0"/>
              </a:rPr>
              <a:t>）测量放大电路的通频带，应用</a:t>
            </a:r>
            <a:r>
              <a:rPr kumimoji="1" lang="zh-CN" altLang="en-US" sz="2400" b="1" u="sng" dirty="0">
                <a:latin typeface="Times New Roman" pitchFamily="18" charset="0"/>
              </a:rPr>
              <a:t>          </a:t>
            </a:r>
            <a:r>
              <a:rPr kumimoji="1" lang="zh-CN" altLang="en-US" sz="2400" b="1" dirty="0">
                <a:latin typeface="Times New Roman" pitchFamily="18" charset="0"/>
              </a:rPr>
              <a:t>；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     （</a:t>
            </a:r>
            <a:r>
              <a:rPr kumimoji="1" lang="en-US" altLang="zh-CN" sz="2400" b="1" dirty="0">
                <a:latin typeface="Times New Roman" pitchFamily="18" charset="0"/>
              </a:rPr>
              <a:t>5</a:t>
            </a:r>
            <a:r>
              <a:rPr kumimoji="1" lang="zh-CN" altLang="en-US" sz="2400" b="1" dirty="0">
                <a:latin typeface="Times New Roman" pitchFamily="18" charset="0"/>
              </a:rPr>
              <a:t>）放大电路的电压传输特性，应用</a:t>
            </a:r>
            <a:r>
              <a:rPr kumimoji="1" lang="zh-CN" altLang="en-US" sz="2400" b="1" u="sng" dirty="0">
                <a:latin typeface="Times New Roman" pitchFamily="18" charset="0"/>
              </a:rPr>
              <a:t>          </a:t>
            </a:r>
            <a:r>
              <a:rPr kumimoji="1" lang="zh-CN" altLang="en-US" sz="2400" b="1" dirty="0">
                <a:latin typeface="Times New Roman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836613"/>
            <a:ext cx="8229600" cy="652462"/>
          </a:xfrm>
        </p:spPr>
        <p:txBody>
          <a:bodyPr/>
          <a:lstStyle/>
          <a:p>
            <a:pPr algn="l"/>
            <a:r>
              <a:rPr lang="zh-CN" altLang="en-US" sz="3200" dirty="0">
                <a:ea typeface="华文行楷" pitchFamily="2" charset="-122"/>
              </a:rPr>
              <a:t>讨论六：</a:t>
            </a:r>
            <a:r>
              <a:rPr lang="zh-CN" altLang="en-US" sz="2800" dirty="0">
                <a:ea typeface="华文行楷" pitchFamily="2" charset="-122"/>
              </a:rPr>
              <a:t>利用</a:t>
            </a:r>
            <a:r>
              <a:rPr lang="en-US" altLang="zh-CN" sz="2800" b="1" dirty="0" err="1">
                <a:latin typeface="Times New Roman" pitchFamily="18" charset="0"/>
                <a:cs typeface="Times New Roman" pitchFamily="18" charset="0"/>
              </a:rPr>
              <a:t>Multisim</a:t>
            </a:r>
            <a:r>
              <a:rPr lang="zh-CN" altLang="en-US" sz="2800" dirty="0">
                <a:ea typeface="华文行楷" pitchFamily="2" charset="-122"/>
              </a:rPr>
              <a:t>分析电压传输特性</a:t>
            </a:r>
          </a:p>
        </p:txBody>
      </p:sp>
      <p:sp>
        <p:nvSpPr>
          <p:cNvPr id="116751" name="Rectangle 15"/>
          <p:cNvSpPr>
            <a:spLocks noChangeArrowheads="1"/>
          </p:cNvSpPr>
          <p:nvPr/>
        </p:nvSpPr>
        <p:spPr bwMode="auto">
          <a:xfrm>
            <a:off x="0" y="2386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6750" name="Object 14"/>
          <p:cNvGraphicFramePr>
            <a:graphicFrameLocks noChangeAspect="1"/>
          </p:cNvGraphicFramePr>
          <p:nvPr/>
        </p:nvGraphicFramePr>
        <p:xfrm>
          <a:off x="323850" y="1412875"/>
          <a:ext cx="4968875" cy="295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92" name="Multisim 7" r:id="rId3" imgW="5591175" imgH="6419850" progId="Multisim.Document">
                  <p:embed/>
                </p:oleObj>
              </mc:Choice>
              <mc:Fallback>
                <p:oleObj name="Multisim 7" r:id="rId3" imgW="5591175" imgH="6419850" progId="Multisim.Documen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8668" r="2539" b="1189"/>
                      <a:stretch>
                        <a:fillRect/>
                      </a:stretch>
                    </p:blipFill>
                    <p:spPr bwMode="auto">
                      <a:xfrm>
                        <a:off x="323850" y="1412875"/>
                        <a:ext cx="4968875" cy="2952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6752" name="Picture 16"/>
          <p:cNvPicPr>
            <a:picLocks noChangeAspect="1" noChangeArrowheads="1"/>
          </p:cNvPicPr>
          <p:nvPr/>
        </p:nvPicPr>
        <p:blipFill>
          <a:blip r:embed="rId5"/>
          <a:srcRect l="26404" t="22046" r="55894" b="50673"/>
          <a:stretch>
            <a:fillRect/>
          </a:stretch>
        </p:blipFill>
        <p:spPr bwMode="auto">
          <a:xfrm>
            <a:off x="6804025" y="692150"/>
            <a:ext cx="1944688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6"/>
          <a:srcRect l="28693" t="18820" r="28532" b="28281"/>
          <a:stretch>
            <a:fillRect/>
          </a:stretch>
        </p:blipFill>
        <p:spPr bwMode="auto">
          <a:xfrm>
            <a:off x="5327650" y="3068638"/>
            <a:ext cx="381635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54" name="Picture 18"/>
          <p:cNvPicPr>
            <a:picLocks noChangeAspect="1" noChangeArrowheads="1"/>
          </p:cNvPicPr>
          <p:nvPr/>
        </p:nvPicPr>
        <p:blipFill>
          <a:blip r:embed="rId7"/>
          <a:srcRect l="22174" t="16859" r="24200" b="25508"/>
          <a:stretch>
            <a:fillRect/>
          </a:stretch>
        </p:blipFill>
        <p:spPr bwMode="auto">
          <a:xfrm>
            <a:off x="755650" y="2997200"/>
            <a:ext cx="4248150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6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16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16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785794"/>
            <a:ext cx="4876800" cy="609600"/>
          </a:xfrm>
          <a:noFill/>
        </p:spPr>
        <p:txBody>
          <a:bodyPr/>
          <a:lstStyle/>
          <a:p>
            <a:pPr algn="l"/>
            <a:r>
              <a:rPr lang="en-US" altLang="zh-CN" sz="2800" dirty="0">
                <a:latin typeface="华文行楷" pitchFamily="2" charset="-122"/>
                <a:ea typeface="华文行楷" pitchFamily="2" charset="-122"/>
              </a:rPr>
              <a:t>1.  </a:t>
            </a:r>
            <a:r>
              <a:rPr lang="zh-CN" altLang="en-US" sz="2800" dirty="0">
                <a:latin typeface="华文行楷" pitchFamily="2" charset="-122"/>
                <a:ea typeface="华文行楷" pitchFamily="2" charset="-122"/>
              </a:rPr>
              <a:t>正弦波振荡的条件</a:t>
            </a:r>
          </a:p>
        </p:txBody>
      </p:sp>
      <p:graphicFrame>
        <p:nvGraphicFramePr>
          <p:cNvPr id="81923" name="Object 3"/>
          <p:cNvGraphicFramePr>
            <a:graphicFrameLocks noChangeAspect="1"/>
          </p:cNvGraphicFramePr>
          <p:nvPr/>
        </p:nvGraphicFramePr>
        <p:xfrm>
          <a:off x="1516063" y="3402013"/>
          <a:ext cx="32004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2" name="Equation" r:id="rId3" imgW="1600200" imgH="533160" progId="Equation.3">
                  <p:embed/>
                </p:oleObj>
              </mc:Choice>
              <mc:Fallback>
                <p:oleObj name="Equation" r:id="rId3" imgW="1600200" imgH="5331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063" y="3402013"/>
                        <a:ext cx="3200400" cy="106362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54450" y="1560513"/>
            <a:ext cx="3962400" cy="1397000"/>
            <a:chOff x="2448" y="768"/>
            <a:chExt cx="2496" cy="880"/>
          </a:xfrm>
        </p:grpSpPr>
        <p:sp>
          <p:nvSpPr>
            <p:cNvPr id="81925" name="Text Box 5"/>
            <p:cNvSpPr txBox="1">
              <a:spLocks noChangeArrowheads="1"/>
            </p:cNvSpPr>
            <p:nvPr/>
          </p:nvSpPr>
          <p:spPr bwMode="auto">
            <a:xfrm>
              <a:off x="2448" y="768"/>
              <a:ext cx="2496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dirty="0">
                  <a:latin typeface="Times New Roman" pitchFamily="18" charset="0"/>
                </a:rPr>
                <a:t>    </a:t>
              </a:r>
              <a:r>
                <a:rPr kumimoji="1" lang="en-US" altLang="zh-CN" sz="2400" dirty="0" smtClean="0">
                  <a:latin typeface="Times New Roman" pitchFamily="18" charset="0"/>
                </a:rPr>
                <a:t>     </a:t>
              </a:r>
              <a:r>
                <a:rPr kumimoji="1" lang="zh-CN" altLang="en-US" sz="2400" b="1" dirty="0" smtClean="0">
                  <a:latin typeface="Times New Roman" pitchFamily="18" charset="0"/>
                </a:rPr>
                <a:t>一旦</a:t>
              </a:r>
              <a:r>
                <a:rPr kumimoji="1" lang="zh-CN" altLang="en-US" sz="2400" b="1" dirty="0">
                  <a:latin typeface="Times New Roman" pitchFamily="18" charset="0"/>
                </a:rPr>
                <a:t>产生稳定的振荡，则电路的输出量自维持，即</a:t>
              </a:r>
            </a:p>
          </p:txBody>
        </p:sp>
        <p:graphicFrame>
          <p:nvGraphicFramePr>
            <p:cNvPr id="81926" name="Object 6"/>
            <p:cNvGraphicFramePr>
              <a:graphicFrameLocks noChangeAspect="1"/>
            </p:cNvGraphicFramePr>
            <p:nvPr/>
          </p:nvGraphicFramePr>
          <p:xfrm>
            <a:off x="3168" y="1344"/>
            <a:ext cx="928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683" name="Equation" r:id="rId5" imgW="736560" imgH="241200" progId="Equation.3">
                    <p:embed/>
                  </p:oleObj>
                </mc:Choice>
                <mc:Fallback>
                  <p:oleObj name="Equation" r:id="rId5" imgW="736560" imgH="24120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344"/>
                          <a:ext cx="928" cy="30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952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779963" y="3478213"/>
            <a:ext cx="2895600" cy="914400"/>
            <a:chOff x="2832" y="2064"/>
            <a:chExt cx="1824" cy="576"/>
          </a:xfrm>
        </p:grpSpPr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2832" y="2064"/>
              <a:ext cx="1824" cy="288"/>
              <a:chOff x="2832" y="1968"/>
              <a:chExt cx="1824" cy="288"/>
            </a:xfrm>
          </p:grpSpPr>
          <p:sp>
            <p:nvSpPr>
              <p:cNvPr id="81929" name="Line 9"/>
              <p:cNvSpPr>
                <a:spLocks noChangeShapeType="1"/>
              </p:cNvSpPr>
              <p:nvPr/>
            </p:nvSpPr>
            <p:spPr bwMode="auto">
              <a:xfrm>
                <a:off x="2832" y="2112"/>
                <a:ext cx="480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prstDash val="lg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30" name="Text Box 10"/>
              <p:cNvSpPr txBox="1">
                <a:spLocks noChangeArrowheads="1"/>
              </p:cNvSpPr>
              <p:nvPr/>
            </p:nvSpPr>
            <p:spPr bwMode="auto">
              <a:xfrm>
                <a:off x="3264" y="1968"/>
                <a:ext cx="139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b="1">
                    <a:latin typeface="Times New Roman" pitchFamily="18" charset="0"/>
                  </a:rPr>
                  <a:t>幅值平衡条件</a:t>
                </a:r>
              </a:p>
            </p:txBody>
          </p:sp>
        </p:grp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2832" y="2352"/>
              <a:ext cx="1824" cy="288"/>
              <a:chOff x="2832" y="2256"/>
              <a:chExt cx="1824" cy="288"/>
            </a:xfrm>
          </p:grpSpPr>
          <p:sp>
            <p:nvSpPr>
              <p:cNvPr id="81932" name="Line 12"/>
              <p:cNvSpPr>
                <a:spLocks noChangeShapeType="1"/>
              </p:cNvSpPr>
              <p:nvPr/>
            </p:nvSpPr>
            <p:spPr bwMode="auto">
              <a:xfrm>
                <a:off x="2832" y="2448"/>
                <a:ext cx="480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prstDash val="lg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33" name="Text Box 13"/>
              <p:cNvSpPr txBox="1">
                <a:spLocks noChangeArrowheads="1"/>
              </p:cNvSpPr>
              <p:nvPr/>
            </p:nvSpPr>
            <p:spPr bwMode="auto">
              <a:xfrm>
                <a:off x="3264" y="2256"/>
                <a:ext cx="139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b="1">
                    <a:latin typeface="Times New Roman" pitchFamily="18" charset="0"/>
                  </a:rPr>
                  <a:t>相位平衡条件</a:t>
                </a:r>
              </a:p>
            </p:txBody>
          </p:sp>
        </p:grpSp>
      </p:grp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2711450" y="4608513"/>
            <a:ext cx="2616200" cy="557212"/>
            <a:chOff x="1728" y="2688"/>
            <a:chExt cx="1648" cy="351"/>
          </a:xfrm>
        </p:grpSpPr>
        <p:graphicFrame>
          <p:nvGraphicFramePr>
            <p:cNvPr id="81935" name="Object 15"/>
            <p:cNvGraphicFramePr>
              <a:graphicFrameLocks noChangeAspect="1"/>
            </p:cNvGraphicFramePr>
            <p:nvPr/>
          </p:nvGraphicFramePr>
          <p:xfrm>
            <a:off x="2736" y="2688"/>
            <a:ext cx="640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684" name="Equation" r:id="rId7" imgW="507960" imgH="279360" progId="Equation.3">
                    <p:embed/>
                  </p:oleObj>
                </mc:Choice>
                <mc:Fallback>
                  <p:oleObj name="Equation" r:id="rId7" imgW="507960" imgH="27936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2688"/>
                          <a:ext cx="640" cy="351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952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36" name="Text Box 16"/>
            <p:cNvSpPr txBox="1">
              <a:spLocks noChangeArrowheads="1"/>
            </p:cNvSpPr>
            <p:nvPr/>
          </p:nvSpPr>
          <p:spPr bwMode="auto">
            <a:xfrm>
              <a:off x="1728" y="273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起振条件：</a:t>
              </a:r>
            </a:p>
          </p:txBody>
        </p:sp>
      </p:grpSp>
      <p:sp>
        <p:nvSpPr>
          <p:cNvPr id="81937" name="Text Box 17"/>
          <p:cNvSpPr txBox="1">
            <a:spLocks noChangeArrowheads="1"/>
          </p:cNvSpPr>
          <p:nvPr/>
        </p:nvSpPr>
        <p:spPr bwMode="auto">
          <a:xfrm>
            <a:off x="723900" y="5218113"/>
            <a:ext cx="76263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Times New Roman" pitchFamily="18" charset="0"/>
              </a:rPr>
              <a:t>    </a:t>
            </a:r>
            <a:r>
              <a:rPr kumimoji="1" lang="en-US" altLang="zh-CN" sz="2400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要</a:t>
            </a:r>
            <a:r>
              <a:rPr kumimoji="1" lang="zh-CN" altLang="en-US" sz="2400" b="1" dirty="0">
                <a:latin typeface="Times New Roman" pitchFamily="18" charset="0"/>
              </a:rPr>
              <a:t>产生正弦波振荡，必须有满足相位条件的</a:t>
            </a:r>
            <a:r>
              <a:rPr kumimoji="1" lang="en-US" altLang="zh-CN" sz="2400" b="1" i="1" dirty="0">
                <a:latin typeface="Times New Roman" pitchFamily="18" charset="0"/>
              </a:rPr>
              <a:t>f</a:t>
            </a:r>
            <a:r>
              <a:rPr kumimoji="1" lang="en-US" altLang="zh-CN" sz="2400" b="1" baseline="-25000" dirty="0">
                <a:latin typeface="Times New Roman" pitchFamily="18" charset="0"/>
              </a:rPr>
              <a:t>0</a:t>
            </a:r>
            <a:r>
              <a:rPr kumimoji="1" lang="zh-CN" altLang="en-US" sz="2400" b="1" dirty="0">
                <a:latin typeface="Times New Roman" pitchFamily="18" charset="0"/>
              </a:rPr>
              <a:t>，且在合闸通电时对于</a:t>
            </a:r>
            <a:r>
              <a:rPr kumimoji="1" lang="en-US" altLang="zh-CN" sz="2400" b="1" i="1" dirty="0">
                <a:latin typeface="Times New Roman" pitchFamily="18" charset="0"/>
              </a:rPr>
              <a:t>f</a:t>
            </a:r>
            <a:r>
              <a:rPr kumimoji="1" lang="en-US" altLang="zh-CN" sz="2400" b="1" dirty="0">
                <a:latin typeface="Times New Roman" pitchFamily="18" charset="0"/>
              </a:rPr>
              <a:t>= </a:t>
            </a:r>
            <a:r>
              <a:rPr kumimoji="1" lang="en-US" altLang="zh-CN" sz="2400" b="1" i="1" dirty="0">
                <a:latin typeface="Times New Roman" pitchFamily="18" charset="0"/>
              </a:rPr>
              <a:t>f</a:t>
            </a:r>
            <a:r>
              <a:rPr kumimoji="1" lang="en-US" altLang="zh-CN" sz="2400" b="1" baseline="-25000" dirty="0">
                <a:latin typeface="Times New Roman" pitchFamily="18" charset="0"/>
              </a:rPr>
              <a:t>0</a:t>
            </a:r>
            <a:r>
              <a:rPr kumimoji="1" lang="zh-CN" altLang="en-US" sz="2400" b="1" dirty="0">
                <a:latin typeface="Times New Roman" pitchFamily="18" charset="0"/>
              </a:rPr>
              <a:t>信号有从小到大直至稳幅的过程，即满足起振条件。</a:t>
            </a:r>
          </a:p>
        </p:txBody>
      </p:sp>
      <p:graphicFrame>
        <p:nvGraphicFramePr>
          <p:cNvPr id="81938" name="Object 18"/>
          <p:cNvGraphicFramePr>
            <a:graphicFrameLocks noChangeAspect="1"/>
          </p:cNvGraphicFramePr>
          <p:nvPr/>
        </p:nvGraphicFramePr>
        <p:xfrm>
          <a:off x="1187450" y="1484313"/>
          <a:ext cx="2590800" cy="178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5" name="Photo Editor 照片" r:id="rId9" imgW="8202170" imgH="5649114" progId="MSPhotoEd.3">
                  <p:embed/>
                </p:oleObj>
              </mc:Choice>
              <mc:Fallback>
                <p:oleObj name="Photo Editor 照片" r:id="rId9" imgW="8202170" imgH="5649114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84313"/>
                        <a:ext cx="2590800" cy="178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7" grpId="0" build="p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844675"/>
            <a:ext cx="7772400" cy="609600"/>
          </a:xfrm>
        </p:spPr>
        <p:txBody>
          <a:bodyPr/>
          <a:lstStyle/>
          <a:p>
            <a:r>
              <a:rPr lang="en-US" altLang="zh-CN" sz="4000" dirty="0" smtClean="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§7.3  </a:t>
            </a:r>
            <a:r>
              <a:rPr lang="zh-CN" altLang="en-US" sz="4000" dirty="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非正弦波发生电路</a:t>
            </a:r>
          </a:p>
        </p:txBody>
      </p:sp>
      <p:sp>
        <p:nvSpPr>
          <p:cNvPr id="39944" name="Text Box 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555875" y="2708275"/>
            <a:ext cx="37449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一、常见的非正弦波</a:t>
            </a:r>
          </a:p>
        </p:txBody>
      </p:sp>
      <p:sp>
        <p:nvSpPr>
          <p:cNvPr id="39945" name="Text Box 9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555875" y="3284538"/>
            <a:ext cx="37449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二、矩形波发生电路</a:t>
            </a:r>
          </a:p>
        </p:txBody>
      </p:sp>
      <p:sp>
        <p:nvSpPr>
          <p:cNvPr id="39946" name="Text Box 10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2555875" y="3860800"/>
            <a:ext cx="37449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三、三角波发生电路</a:t>
            </a:r>
          </a:p>
        </p:txBody>
      </p:sp>
      <p:sp>
        <p:nvSpPr>
          <p:cNvPr id="39947" name="Text Box 11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2555875" y="4467225"/>
            <a:ext cx="38877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四、锯齿波发生电路</a:t>
            </a:r>
          </a:p>
        </p:txBody>
      </p:sp>
      <p:sp>
        <p:nvSpPr>
          <p:cNvPr id="39948" name="Text Box 12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2555875" y="5084763"/>
            <a:ext cx="35290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五、波形变换电路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288" y="908050"/>
            <a:ext cx="6019800" cy="504825"/>
          </a:xfrm>
          <a:noFill/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一、常见的非正弦波</a:t>
            </a:r>
          </a:p>
        </p:txBody>
      </p:sp>
      <p:pic>
        <p:nvPicPr>
          <p:cNvPr id="41987" name="Picture 3" descr="Dz0803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286000"/>
            <a:ext cx="5638800" cy="2543175"/>
          </a:xfrm>
          <a:prstGeom prst="rect">
            <a:avLst/>
          </a:prstGeom>
          <a:noFill/>
        </p:spPr>
      </p:pic>
      <p:sp>
        <p:nvSpPr>
          <p:cNvPr id="41988" name="AutoShape 4"/>
          <p:cNvSpPr>
            <a:spLocks/>
          </p:cNvSpPr>
          <p:nvPr/>
        </p:nvSpPr>
        <p:spPr bwMode="auto">
          <a:xfrm>
            <a:off x="838200" y="1676400"/>
            <a:ext cx="1125538" cy="487363"/>
          </a:xfrm>
          <a:prstGeom prst="borderCallout2">
            <a:avLst>
              <a:gd name="adj1" fmla="val 23454"/>
              <a:gd name="adj2" fmla="val 106769"/>
              <a:gd name="adj3" fmla="val 23454"/>
              <a:gd name="adj4" fmla="val 115940"/>
              <a:gd name="adj5" fmla="val 130620"/>
              <a:gd name="adj6" fmla="val 125389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400" b="1">
                <a:latin typeface="Times New Roman" pitchFamily="18" charset="0"/>
              </a:rPr>
              <a:t>矩形波</a:t>
            </a:r>
          </a:p>
        </p:txBody>
      </p:sp>
      <p:sp>
        <p:nvSpPr>
          <p:cNvPr id="41989" name="AutoShape 5"/>
          <p:cNvSpPr>
            <a:spLocks/>
          </p:cNvSpPr>
          <p:nvPr/>
        </p:nvSpPr>
        <p:spPr bwMode="auto">
          <a:xfrm>
            <a:off x="2916238" y="1628775"/>
            <a:ext cx="1125537" cy="487363"/>
          </a:xfrm>
          <a:prstGeom prst="borderCallout2">
            <a:avLst>
              <a:gd name="adj1" fmla="val 23454"/>
              <a:gd name="adj2" fmla="val 106769"/>
              <a:gd name="adj3" fmla="val 23454"/>
              <a:gd name="adj4" fmla="val 125954"/>
              <a:gd name="adj5" fmla="val 138435"/>
              <a:gd name="adj6" fmla="val 145838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400" b="1">
                <a:latin typeface="Times New Roman" pitchFamily="18" charset="0"/>
              </a:rPr>
              <a:t>三角波</a:t>
            </a:r>
          </a:p>
        </p:txBody>
      </p:sp>
      <p:sp>
        <p:nvSpPr>
          <p:cNvPr id="41990" name="AutoShape 6"/>
          <p:cNvSpPr>
            <a:spLocks/>
          </p:cNvSpPr>
          <p:nvPr/>
        </p:nvSpPr>
        <p:spPr bwMode="auto">
          <a:xfrm>
            <a:off x="5003800" y="1628775"/>
            <a:ext cx="1125538" cy="487363"/>
          </a:xfrm>
          <a:prstGeom prst="borderCallout2">
            <a:avLst>
              <a:gd name="adj1" fmla="val 23454"/>
              <a:gd name="adj2" fmla="val 106769"/>
              <a:gd name="adj3" fmla="val 23454"/>
              <a:gd name="adj4" fmla="val 138787"/>
              <a:gd name="adj5" fmla="val 147556"/>
              <a:gd name="adj6" fmla="val 171227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400" b="1">
                <a:latin typeface="Times New Roman" pitchFamily="18" charset="0"/>
              </a:rPr>
              <a:t>锯齿波</a:t>
            </a:r>
          </a:p>
        </p:txBody>
      </p:sp>
      <p:sp>
        <p:nvSpPr>
          <p:cNvPr id="41991" name="AutoShape 7"/>
          <p:cNvSpPr>
            <a:spLocks/>
          </p:cNvSpPr>
          <p:nvPr/>
        </p:nvSpPr>
        <p:spPr bwMode="auto">
          <a:xfrm>
            <a:off x="838200" y="4572000"/>
            <a:ext cx="1125538" cy="487363"/>
          </a:xfrm>
          <a:prstGeom prst="borderCallout2">
            <a:avLst>
              <a:gd name="adj1" fmla="val 23454"/>
              <a:gd name="adj2" fmla="val 106769"/>
              <a:gd name="adj3" fmla="val 23454"/>
              <a:gd name="adj4" fmla="val 126940"/>
              <a:gd name="adj5" fmla="val -121171"/>
              <a:gd name="adj6" fmla="val 147815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400" b="1">
                <a:latin typeface="Times New Roman" pitchFamily="18" charset="0"/>
              </a:rPr>
              <a:t>尖顶波</a:t>
            </a:r>
          </a:p>
        </p:txBody>
      </p:sp>
      <p:sp>
        <p:nvSpPr>
          <p:cNvPr id="41992" name="AutoShape 8"/>
          <p:cNvSpPr>
            <a:spLocks/>
          </p:cNvSpPr>
          <p:nvPr/>
        </p:nvSpPr>
        <p:spPr bwMode="auto">
          <a:xfrm>
            <a:off x="3505200" y="4648200"/>
            <a:ext cx="1125538" cy="487363"/>
          </a:xfrm>
          <a:prstGeom prst="borderCallout2">
            <a:avLst>
              <a:gd name="adj1" fmla="val 23454"/>
              <a:gd name="adj2" fmla="val 106769"/>
              <a:gd name="adj3" fmla="val 23454"/>
              <a:gd name="adj4" fmla="val 122991"/>
              <a:gd name="adj5" fmla="val -81759"/>
              <a:gd name="adj6" fmla="val 139917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400" b="1">
                <a:latin typeface="Times New Roman" pitchFamily="18" charset="0"/>
              </a:rPr>
              <a:t>阶梯波</a:t>
            </a:r>
          </a:p>
        </p:txBody>
      </p:sp>
      <p:sp>
        <p:nvSpPr>
          <p:cNvPr id="41993" name="Text Box 9"/>
          <p:cNvSpPr txBox="1">
            <a:spLocks noChangeArrowheads="1"/>
          </p:cNvSpPr>
          <p:nvPr/>
        </p:nvSpPr>
        <p:spPr bwMode="auto">
          <a:xfrm>
            <a:off x="900113" y="5229225"/>
            <a:ext cx="7705725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</a:rPr>
              <a:t>矩形波是基础波形，可通过波形变换得到其它波形。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</a:rPr>
              <a:t>通过什么电路可将矩形波变为其它几种波形？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9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 animBg="1" autoUpdateAnimBg="0"/>
      <p:bldP spid="41989" grpId="0" animBg="1" autoUpdateAnimBg="0"/>
      <p:bldP spid="41990" grpId="0" animBg="1" autoUpdateAnimBg="0"/>
      <p:bldP spid="41991" grpId="0" animBg="1" autoUpdateAnimBg="0"/>
      <p:bldP spid="41992" grpId="0" animBg="1" autoUpdateAnimBg="0"/>
      <p:bldP spid="41993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5551487" cy="503238"/>
          </a:xfrm>
          <a:noFill/>
        </p:spPr>
        <p:txBody>
          <a:bodyPr/>
          <a:lstStyle/>
          <a:p>
            <a:pPr algn="l"/>
            <a:r>
              <a:rPr lang="zh-CN" altLang="en-US" sz="3200">
                <a:ea typeface="华文行楷" pitchFamily="2" charset="-122"/>
              </a:rPr>
              <a:t>二、矩形波发生电路</a:t>
            </a:r>
            <a:endParaRPr lang="zh-CN" altLang="en-US" sz="3200">
              <a:solidFill>
                <a:srgbClr val="FFFF99"/>
              </a:solidFill>
              <a:latin typeface="隶书" pitchFamily="49" charset="-122"/>
              <a:ea typeface="华文行楷" pitchFamily="2" charset="-122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212" y="1498600"/>
            <a:ext cx="8555067" cy="106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/>
              <a:t>         </a:t>
            </a:r>
            <a:r>
              <a:rPr lang="en-US" altLang="zh-CN" sz="2400" dirty="0" smtClean="0"/>
              <a:t>  </a:t>
            </a:r>
            <a:r>
              <a:rPr lang="zh-CN" altLang="en-US" sz="2800" b="1" dirty="0" smtClean="0"/>
              <a:t>输出</a:t>
            </a:r>
            <a:r>
              <a:rPr lang="zh-CN" altLang="en-US" sz="2800" b="1" dirty="0">
                <a:solidFill>
                  <a:srgbClr val="A50021"/>
                </a:solidFill>
              </a:rPr>
              <a:t>无稳态</a:t>
            </a:r>
            <a:r>
              <a:rPr lang="zh-CN" altLang="en-US" sz="2800" b="1" dirty="0"/>
              <a:t>，</a:t>
            </a:r>
            <a:r>
              <a:rPr lang="zh-CN" altLang="en-US" sz="2800" b="1" dirty="0">
                <a:solidFill>
                  <a:srgbClr val="A50021"/>
                </a:solidFill>
              </a:rPr>
              <a:t>有两个暂态</a:t>
            </a:r>
            <a:r>
              <a:rPr lang="zh-CN" altLang="en-US" sz="2800" b="1" dirty="0"/>
              <a:t>；若输出为高电平时定义为第一暂态，则输出为低电平为第二暂态。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684213" y="2565400"/>
            <a:ext cx="807720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dirty="0">
                <a:latin typeface="华文行楷" pitchFamily="2" charset="-122"/>
                <a:ea typeface="华文行楷" pitchFamily="2" charset="-122"/>
              </a:rPr>
              <a:t>1.  </a:t>
            </a:r>
            <a:r>
              <a:rPr kumimoji="1" lang="zh-CN" altLang="en-US" sz="3200" dirty="0">
                <a:latin typeface="华文行楷" pitchFamily="2" charset="-122"/>
                <a:ea typeface="华文行楷" pitchFamily="2" charset="-122"/>
              </a:rPr>
              <a:t>基本组成部分</a:t>
            </a:r>
          </a:p>
          <a:p>
            <a:pPr>
              <a:lnSpc>
                <a:spcPct val="11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    </a:t>
            </a:r>
            <a:r>
              <a:rPr kumimoji="1" lang="zh-CN" altLang="en-US" sz="2800" b="1" dirty="0">
                <a:solidFill>
                  <a:srgbClr val="A50021"/>
                </a:solidFill>
                <a:latin typeface="Times New Roman" pitchFamily="18" charset="0"/>
              </a:rPr>
              <a:t>（</a:t>
            </a:r>
            <a:r>
              <a:rPr kumimoji="1" lang="en-US" altLang="zh-CN" sz="2800" b="1" dirty="0">
                <a:solidFill>
                  <a:srgbClr val="A50021"/>
                </a:solidFill>
                <a:latin typeface="Times New Roman" pitchFamily="18" charset="0"/>
              </a:rPr>
              <a:t>1</a:t>
            </a:r>
            <a:r>
              <a:rPr kumimoji="1" lang="zh-CN" altLang="en-US" sz="2800" b="1" dirty="0">
                <a:solidFill>
                  <a:srgbClr val="A50021"/>
                </a:solidFill>
                <a:latin typeface="Times New Roman" pitchFamily="18" charset="0"/>
              </a:rPr>
              <a:t>）开关电路</a:t>
            </a:r>
            <a:r>
              <a:rPr kumimoji="1" lang="zh-CN" altLang="en-US" sz="2800" b="1" dirty="0">
                <a:latin typeface="Times New Roman" pitchFamily="18" charset="0"/>
              </a:rPr>
              <a:t>：因为输出只有高电平和低电平两种情况，即两个暂态；</a:t>
            </a:r>
            <a:r>
              <a:rPr kumimoji="1" lang="zh-CN" altLang="en-US" sz="2800" b="1" dirty="0" smtClean="0">
                <a:latin typeface="Times New Roman" pitchFamily="18" charset="0"/>
              </a:rPr>
              <a:t>故要用电压</a:t>
            </a:r>
            <a:r>
              <a:rPr kumimoji="1" lang="zh-CN" altLang="en-US" sz="2800" b="1" dirty="0">
                <a:latin typeface="Times New Roman" pitchFamily="18" charset="0"/>
              </a:rPr>
              <a:t>比较器。</a:t>
            </a:r>
          </a:p>
          <a:p>
            <a:pPr>
              <a:lnSpc>
                <a:spcPct val="11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    </a:t>
            </a:r>
            <a:r>
              <a:rPr kumimoji="1" lang="zh-CN" altLang="en-US" sz="2800" b="1" dirty="0">
                <a:solidFill>
                  <a:srgbClr val="A50021"/>
                </a:solidFill>
                <a:latin typeface="Times New Roman" pitchFamily="18" charset="0"/>
              </a:rPr>
              <a:t>（</a:t>
            </a:r>
            <a:r>
              <a:rPr kumimoji="1" lang="en-US" altLang="zh-CN" sz="2800" b="1" dirty="0">
                <a:solidFill>
                  <a:srgbClr val="A50021"/>
                </a:solidFill>
                <a:latin typeface="Times New Roman" pitchFamily="18" charset="0"/>
              </a:rPr>
              <a:t>2</a:t>
            </a:r>
            <a:r>
              <a:rPr kumimoji="1" lang="zh-CN" altLang="en-US" sz="2800" b="1" dirty="0">
                <a:solidFill>
                  <a:srgbClr val="A50021"/>
                </a:solidFill>
                <a:latin typeface="Times New Roman" pitchFamily="18" charset="0"/>
              </a:rPr>
              <a:t>）反馈网络</a:t>
            </a:r>
            <a:r>
              <a:rPr kumimoji="1" lang="zh-CN" altLang="en-US" sz="2800" b="1" dirty="0">
                <a:latin typeface="Times New Roman" pitchFamily="18" charset="0"/>
              </a:rPr>
              <a:t>：因需自控，在输出为某一暂态时孕育翻转成另一暂态的条件，故应引入反馈。</a:t>
            </a:r>
          </a:p>
          <a:p>
            <a:pPr>
              <a:lnSpc>
                <a:spcPct val="11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    </a:t>
            </a:r>
            <a:r>
              <a:rPr kumimoji="1" lang="zh-CN" altLang="en-US" sz="2800" b="1" dirty="0">
                <a:solidFill>
                  <a:srgbClr val="A50021"/>
                </a:solidFill>
                <a:latin typeface="Times New Roman" pitchFamily="18" charset="0"/>
              </a:rPr>
              <a:t>（</a:t>
            </a:r>
            <a:r>
              <a:rPr kumimoji="1" lang="en-US" altLang="zh-CN" sz="2800" b="1" dirty="0">
                <a:solidFill>
                  <a:srgbClr val="A50021"/>
                </a:solidFill>
                <a:latin typeface="Times New Roman" pitchFamily="18" charset="0"/>
              </a:rPr>
              <a:t>3</a:t>
            </a:r>
            <a:r>
              <a:rPr kumimoji="1" lang="zh-CN" altLang="en-US" sz="2800" b="1" dirty="0">
                <a:solidFill>
                  <a:srgbClr val="A50021"/>
                </a:solidFill>
                <a:latin typeface="Times New Roman" pitchFamily="18" charset="0"/>
              </a:rPr>
              <a:t>）延迟环节</a:t>
            </a:r>
            <a:r>
              <a:rPr kumimoji="1" lang="zh-CN" altLang="en-US" sz="2800" b="1" dirty="0">
                <a:latin typeface="Times New Roman" pitchFamily="18" charset="0"/>
              </a:rPr>
              <a:t>：要使两个暂态均维持一定的时间，故采用</a:t>
            </a:r>
            <a:r>
              <a:rPr kumimoji="1" lang="en-US" altLang="zh-CN" sz="2800" b="1" i="1" dirty="0">
                <a:latin typeface="Times New Roman" pitchFamily="18" charset="0"/>
              </a:rPr>
              <a:t>RC</a:t>
            </a:r>
            <a:r>
              <a:rPr kumimoji="1" lang="zh-CN" altLang="en-US" sz="2800" b="1" dirty="0">
                <a:latin typeface="Times New Roman" pitchFamily="18" charset="0"/>
              </a:rPr>
              <a:t>环节</a:t>
            </a:r>
            <a:r>
              <a:rPr kumimoji="1" lang="zh-CN" altLang="zh-CN" sz="2800" b="1" dirty="0">
                <a:latin typeface="Times New Roman" pitchFamily="18" charset="0"/>
              </a:rPr>
              <a:t>实现</a:t>
            </a:r>
            <a:r>
              <a:rPr kumimoji="1" lang="zh-CN" altLang="en-US" sz="2800" b="1" dirty="0">
                <a:latin typeface="Times New Roman" pitchFamily="18" charset="0"/>
              </a:rPr>
              <a:t>，从而决定振荡频率</a:t>
            </a:r>
            <a:r>
              <a:rPr kumimoji="1" lang="zh-CN" altLang="zh-CN" sz="2800" b="1" dirty="0">
                <a:latin typeface="Times New Roman" pitchFamily="18" charset="0"/>
              </a:rPr>
              <a:t> 。</a:t>
            </a:r>
            <a:endParaRPr kumimoji="1" lang="zh-CN" altLang="en-US" sz="2800" b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 autoUpdateAnimBg="0"/>
      <p:bldP spid="43012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81075"/>
            <a:ext cx="2565400" cy="457200"/>
          </a:xfrm>
        </p:spPr>
        <p:txBody>
          <a:bodyPr/>
          <a:lstStyle/>
          <a:p>
            <a:pPr algn="l"/>
            <a:r>
              <a:rPr lang="en-US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2. </a:t>
            </a: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电路组成</a:t>
            </a:r>
          </a:p>
        </p:txBody>
      </p:sp>
      <p:graphicFrame>
        <p:nvGraphicFramePr>
          <p:cNvPr id="44035" name="Object 3"/>
          <p:cNvGraphicFramePr>
            <a:graphicFrameLocks noChangeAspect="1"/>
          </p:cNvGraphicFramePr>
          <p:nvPr/>
        </p:nvGraphicFramePr>
        <p:xfrm>
          <a:off x="1524000" y="4681538"/>
          <a:ext cx="26670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2" name="公式" r:id="rId3" imgW="1295280" imgH="431640" progId="Equation.3">
                  <p:embed/>
                </p:oleObj>
              </mc:Choice>
              <mc:Fallback>
                <p:oleObj name="公式" r:id="rId3" imgW="129528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681538"/>
                        <a:ext cx="2667000" cy="885825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6" name="Picture 4" descr="Dz08030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557338"/>
            <a:ext cx="2590800" cy="2236787"/>
          </a:xfrm>
          <a:prstGeom prst="rect">
            <a:avLst/>
          </a:prstGeom>
          <a:noFill/>
        </p:spPr>
      </p:pic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4572000" y="3767138"/>
            <a:ext cx="4572000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正向充电：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 i="1" dirty="0">
                <a:latin typeface="Times New Roman" pitchFamily="18" charset="0"/>
              </a:rPr>
              <a:t>     </a:t>
            </a:r>
            <a:r>
              <a:rPr kumimoji="1" lang="zh-CN" altLang="en-US" sz="2400" b="1" i="1" dirty="0" smtClean="0">
                <a:latin typeface="Times New Roman" pitchFamily="18" charset="0"/>
              </a:rPr>
              <a:t>   </a:t>
            </a:r>
            <a:r>
              <a:rPr kumimoji="1" lang="en-US" altLang="zh-CN" sz="2400" b="1" i="1" dirty="0" err="1" smtClean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 smtClean="0">
                <a:latin typeface="Times New Roman" pitchFamily="18" charset="0"/>
              </a:rPr>
              <a:t>O</a:t>
            </a:r>
            <a:r>
              <a:rPr kumimoji="1" lang="zh-CN" altLang="en-US" sz="2400" b="1" dirty="0">
                <a:latin typeface="Times New Roman" pitchFamily="18" charset="0"/>
              </a:rPr>
              <a:t>（</a:t>
            </a:r>
            <a:r>
              <a:rPr kumimoji="1" lang="en-US" altLang="zh-CN" sz="2400" b="1" dirty="0">
                <a:latin typeface="Times New Roman" pitchFamily="18" charset="0"/>
              </a:rPr>
              <a:t>+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Z</a:t>
            </a:r>
            <a:r>
              <a:rPr kumimoji="1" lang="zh-CN" altLang="en-US" sz="2400" b="1" dirty="0">
                <a:latin typeface="Times New Roman" pitchFamily="18" charset="0"/>
              </a:rPr>
              <a:t>）→</a:t>
            </a:r>
            <a:r>
              <a:rPr kumimoji="1" lang="en-US" altLang="zh-CN" sz="2400" b="1" i="1" dirty="0">
                <a:latin typeface="Times New Roman" pitchFamily="18" charset="0"/>
              </a:rPr>
              <a:t>R</a:t>
            </a:r>
            <a:r>
              <a:rPr kumimoji="1" lang="en-US" altLang="zh-CN" sz="2400" b="1" dirty="0">
                <a:latin typeface="Times New Roman" pitchFamily="18" charset="0"/>
              </a:rPr>
              <a:t>→</a:t>
            </a:r>
            <a:r>
              <a:rPr kumimoji="1" lang="en-US" altLang="zh-CN" sz="2400" b="1" i="1" dirty="0">
                <a:latin typeface="Times New Roman" pitchFamily="18" charset="0"/>
              </a:rPr>
              <a:t>C</a:t>
            </a:r>
            <a:r>
              <a:rPr kumimoji="1" lang="en-US" altLang="zh-CN" sz="2400" b="1" dirty="0">
                <a:latin typeface="Times New Roman" pitchFamily="18" charset="0"/>
              </a:rPr>
              <a:t>→</a:t>
            </a:r>
            <a:r>
              <a:rPr kumimoji="1" lang="zh-CN" altLang="zh-CN" sz="2400" b="1" dirty="0">
                <a:latin typeface="Times New Roman" pitchFamily="18" charset="0"/>
              </a:rPr>
              <a:t>地</a:t>
            </a:r>
            <a:endParaRPr kumimoji="1" lang="zh-CN" altLang="en-US" sz="2400" b="1" baseline="-25000" dirty="0">
              <a:latin typeface="Times New Roman" pitchFamily="18" charset="0"/>
            </a:endParaRPr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4572000" y="4605338"/>
            <a:ext cx="4343400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反向充电：</a:t>
            </a:r>
          </a:p>
          <a:p>
            <a:pPr>
              <a:lnSpc>
                <a:spcPct val="120000"/>
              </a:lnSpc>
            </a:pPr>
            <a:r>
              <a:rPr kumimoji="1" lang="zh-CN" altLang="zh-CN" sz="2400" b="1" dirty="0">
                <a:latin typeface="Times New Roman" pitchFamily="18" charset="0"/>
              </a:rPr>
              <a:t>    </a:t>
            </a:r>
            <a:r>
              <a:rPr kumimoji="1" lang="en-US" altLang="zh-CN" sz="2400" b="1" dirty="0" smtClean="0">
                <a:latin typeface="Times New Roman" pitchFamily="18" charset="0"/>
              </a:rPr>
              <a:t>    </a:t>
            </a:r>
            <a:r>
              <a:rPr kumimoji="1" lang="zh-CN" altLang="zh-CN" sz="2400" b="1" dirty="0" smtClean="0">
                <a:latin typeface="Times New Roman" pitchFamily="18" charset="0"/>
              </a:rPr>
              <a:t>地</a:t>
            </a:r>
            <a:r>
              <a:rPr kumimoji="1" lang="zh-CN" altLang="en-US" sz="2400" b="1" dirty="0">
                <a:latin typeface="Times New Roman" pitchFamily="18" charset="0"/>
              </a:rPr>
              <a:t>→</a:t>
            </a:r>
            <a:r>
              <a:rPr kumimoji="1" lang="en-US" altLang="zh-CN" sz="2400" b="1" i="1" dirty="0">
                <a:latin typeface="Times New Roman" pitchFamily="18" charset="0"/>
              </a:rPr>
              <a:t>C</a:t>
            </a:r>
            <a:r>
              <a:rPr kumimoji="1" lang="en-US" altLang="zh-CN" sz="2400" b="1" dirty="0">
                <a:latin typeface="Times New Roman" pitchFamily="18" charset="0"/>
              </a:rPr>
              <a:t>→ </a:t>
            </a:r>
            <a:r>
              <a:rPr kumimoji="1" lang="en-US" altLang="zh-CN" sz="2400" b="1" i="1" dirty="0">
                <a:latin typeface="Times New Roman" pitchFamily="18" charset="0"/>
              </a:rPr>
              <a:t>R</a:t>
            </a:r>
            <a:r>
              <a:rPr kumimoji="1" lang="en-US" altLang="zh-CN" sz="2400" b="1" dirty="0">
                <a:latin typeface="Times New Roman" pitchFamily="18" charset="0"/>
              </a:rPr>
              <a:t> → 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O</a:t>
            </a:r>
            <a:r>
              <a:rPr kumimoji="1" lang="zh-CN" altLang="en-US" sz="2400" b="1" dirty="0">
                <a:latin typeface="Times New Roman" pitchFamily="18" charset="0"/>
              </a:rPr>
              <a:t>（－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Z</a:t>
            </a:r>
            <a:r>
              <a:rPr kumimoji="1" lang="zh-CN" altLang="en-US" sz="2400" b="1" dirty="0">
                <a:latin typeface="Times New Roman" pitchFamily="18" charset="0"/>
              </a:rPr>
              <a:t>）</a:t>
            </a:r>
          </a:p>
        </p:txBody>
      </p:sp>
      <p:graphicFrame>
        <p:nvGraphicFramePr>
          <p:cNvPr id="44039" name="Object 7"/>
          <p:cNvGraphicFramePr>
            <a:graphicFrameLocks noChangeAspect="1"/>
          </p:cNvGraphicFramePr>
          <p:nvPr/>
        </p:nvGraphicFramePr>
        <p:xfrm>
          <a:off x="685800" y="1481138"/>
          <a:ext cx="35814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3" name="Photo Editor 照片" r:id="rId6" imgW="11847619" imgH="8580952" progId="MSPhotoEd.3">
                  <p:embed/>
                </p:oleObj>
              </mc:Choice>
              <mc:Fallback>
                <p:oleObj name="Photo Editor 照片" r:id="rId6" imgW="11847619" imgH="8580952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4546" t="-6274" r="-2272" b="-3529"/>
                      <a:stretch>
                        <a:fillRect/>
                      </a:stretch>
                    </p:blipFill>
                    <p:spPr bwMode="auto">
                      <a:xfrm>
                        <a:off x="685800" y="1481138"/>
                        <a:ext cx="3581400" cy="26670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600200" y="2090738"/>
            <a:ext cx="2590800" cy="2057400"/>
            <a:chOff x="912" y="960"/>
            <a:chExt cx="1632" cy="1296"/>
          </a:xfrm>
        </p:grpSpPr>
        <p:sp>
          <p:nvSpPr>
            <p:cNvPr id="44041" name="Line 9"/>
            <p:cNvSpPr>
              <a:spLocks noChangeShapeType="1"/>
            </p:cNvSpPr>
            <p:nvPr/>
          </p:nvSpPr>
          <p:spPr bwMode="auto">
            <a:xfrm flipV="1">
              <a:off x="912" y="1008"/>
              <a:ext cx="0" cy="1248"/>
            </a:xfrm>
            <a:prstGeom prst="line">
              <a:avLst/>
            </a:prstGeom>
            <a:noFill/>
            <a:ln w="9525">
              <a:solidFill>
                <a:srgbClr val="FF3399"/>
              </a:solidFill>
              <a:prstDash val="lg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42" name="Line 10"/>
            <p:cNvSpPr>
              <a:spLocks noChangeShapeType="1"/>
            </p:cNvSpPr>
            <p:nvPr/>
          </p:nvSpPr>
          <p:spPr bwMode="auto">
            <a:xfrm>
              <a:off x="912" y="960"/>
              <a:ext cx="1632" cy="0"/>
            </a:xfrm>
            <a:prstGeom prst="line">
              <a:avLst/>
            </a:prstGeom>
            <a:noFill/>
            <a:ln w="9525">
              <a:solidFill>
                <a:srgbClr val="FF3399"/>
              </a:solidFill>
              <a:prstDash val="lg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4043" name="AutoShape 11"/>
          <p:cNvSpPr>
            <a:spLocks/>
          </p:cNvSpPr>
          <p:nvPr/>
        </p:nvSpPr>
        <p:spPr bwMode="auto">
          <a:xfrm>
            <a:off x="1524000" y="4148138"/>
            <a:ext cx="1219200" cy="406400"/>
          </a:xfrm>
          <a:prstGeom prst="borderCallout1">
            <a:avLst>
              <a:gd name="adj1" fmla="val 28125"/>
              <a:gd name="adj2" fmla="val -6250"/>
              <a:gd name="adj3" fmla="val -88282"/>
              <a:gd name="adj4" fmla="val -14713"/>
            </a:avLst>
          </a:prstGeom>
          <a:solidFill>
            <a:srgbClr val="FFFFCC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kumimoji="1" lang="en-US" altLang="zh-CN" sz="2000" b="1" i="1">
                <a:latin typeface="Times New Roman" pitchFamily="18" charset="0"/>
              </a:rPr>
              <a:t>RC </a:t>
            </a:r>
            <a:r>
              <a:rPr kumimoji="1" lang="zh-CN" altLang="zh-CN" sz="2000" b="1">
                <a:latin typeface="Times New Roman" pitchFamily="18" charset="0"/>
              </a:rPr>
              <a:t>回路</a:t>
            </a:r>
            <a:endParaRPr kumimoji="1" lang="zh-CN" altLang="en-US" sz="2000" b="1">
              <a:latin typeface="Times New Roman" pitchFamily="18" charset="0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143000" y="1633538"/>
            <a:ext cx="2743200" cy="838200"/>
            <a:chOff x="672" y="1056"/>
            <a:chExt cx="1728" cy="528"/>
          </a:xfrm>
        </p:grpSpPr>
        <p:sp>
          <p:nvSpPr>
            <p:cNvPr id="44045" name="Line 13"/>
            <p:cNvSpPr>
              <a:spLocks noChangeShapeType="1"/>
            </p:cNvSpPr>
            <p:nvPr/>
          </p:nvSpPr>
          <p:spPr bwMode="auto">
            <a:xfrm>
              <a:off x="672" y="1056"/>
              <a:ext cx="0" cy="43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46" name="Line 14"/>
            <p:cNvSpPr>
              <a:spLocks noChangeShapeType="1"/>
            </p:cNvSpPr>
            <p:nvPr/>
          </p:nvSpPr>
          <p:spPr bwMode="auto">
            <a:xfrm flipV="1">
              <a:off x="2400" y="1056"/>
              <a:ext cx="0" cy="52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47" name="Line 15"/>
            <p:cNvSpPr>
              <a:spLocks noChangeShapeType="1"/>
            </p:cNvSpPr>
            <p:nvPr/>
          </p:nvSpPr>
          <p:spPr bwMode="auto">
            <a:xfrm flipH="1">
              <a:off x="672" y="1056"/>
              <a:ext cx="1728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44048" name="Object 16"/>
          <p:cNvGraphicFramePr>
            <a:graphicFrameLocks noChangeAspect="1"/>
          </p:cNvGraphicFramePr>
          <p:nvPr/>
        </p:nvGraphicFramePr>
        <p:xfrm>
          <a:off x="4038600" y="2166938"/>
          <a:ext cx="5461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4" name="Equation" r:id="rId8" imgW="330120" imgH="215640" progId="Equation.3">
                  <p:embed/>
                </p:oleObj>
              </mc:Choice>
              <mc:Fallback>
                <p:oleObj name="Equation" r:id="rId8" imgW="33012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166938"/>
                        <a:ext cx="546100" cy="357187"/>
                      </a:xfrm>
                      <a:prstGeom prst="rect">
                        <a:avLst/>
                      </a:prstGeom>
                      <a:solidFill>
                        <a:srgbClr val="FF33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9" name="Text Box 17"/>
          <p:cNvSpPr txBox="1">
            <a:spLocks noChangeArrowheads="1"/>
          </p:cNvSpPr>
          <p:nvPr/>
        </p:nvSpPr>
        <p:spPr bwMode="auto">
          <a:xfrm>
            <a:off x="2057400" y="3690938"/>
            <a:ext cx="152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CN" altLang="en-US" sz="2000" b="1">
                <a:solidFill>
                  <a:srgbClr val="A50021"/>
                </a:solidFill>
                <a:latin typeface="Times New Roman" pitchFamily="18" charset="0"/>
              </a:rPr>
              <a:t>滞回比较器</a:t>
            </a:r>
            <a:endParaRPr lang="zh-CN" altLang="en-US">
              <a:solidFill>
                <a:srgbClr val="A50021"/>
              </a:solidFill>
            </a:endParaRPr>
          </a:p>
        </p:txBody>
      </p:sp>
      <p:graphicFrame>
        <p:nvGraphicFramePr>
          <p:cNvPr id="44050" name="Object 18"/>
          <p:cNvGraphicFramePr>
            <a:graphicFrameLocks noChangeAspect="1"/>
          </p:cNvGraphicFramePr>
          <p:nvPr/>
        </p:nvGraphicFramePr>
        <p:xfrm>
          <a:off x="3886200" y="2776538"/>
          <a:ext cx="5461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5" name="Equation" r:id="rId10" imgW="330120" imgH="215640" progId="Equation.3">
                  <p:embed/>
                </p:oleObj>
              </mc:Choice>
              <mc:Fallback>
                <p:oleObj name="Equation" r:id="rId10" imgW="33012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776538"/>
                        <a:ext cx="546100" cy="35718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1371600" y="1938338"/>
            <a:ext cx="2209800" cy="533400"/>
            <a:chOff x="864" y="1296"/>
            <a:chExt cx="1392" cy="336"/>
          </a:xfrm>
        </p:grpSpPr>
        <p:sp>
          <p:nvSpPr>
            <p:cNvPr id="44052" name="Line 20"/>
            <p:cNvSpPr>
              <a:spLocks noChangeShapeType="1"/>
            </p:cNvSpPr>
            <p:nvPr/>
          </p:nvSpPr>
          <p:spPr bwMode="auto">
            <a:xfrm flipV="1">
              <a:off x="2256" y="1296"/>
              <a:ext cx="0" cy="336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3" name="Line 21"/>
            <p:cNvSpPr>
              <a:spLocks noChangeShapeType="1"/>
            </p:cNvSpPr>
            <p:nvPr/>
          </p:nvSpPr>
          <p:spPr bwMode="auto">
            <a:xfrm flipH="1">
              <a:off x="864" y="1296"/>
              <a:ext cx="1392" cy="0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4" name="Line 22"/>
            <p:cNvSpPr>
              <a:spLocks noChangeShapeType="1"/>
            </p:cNvSpPr>
            <p:nvPr/>
          </p:nvSpPr>
          <p:spPr bwMode="auto">
            <a:xfrm>
              <a:off x="864" y="1296"/>
              <a:ext cx="0" cy="192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40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0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7" grpId="0" build="p" autoUpdateAnimBg="0"/>
      <p:bldP spid="44038" grpId="0" build="p" autoUpdateAnimBg="0"/>
      <p:bldP spid="44043" grpId="0" animBg="1" autoUpdateAnimBg="0"/>
      <p:bldP spid="44049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981075"/>
            <a:ext cx="8153400" cy="381000"/>
          </a:xfrm>
        </p:spPr>
        <p:txBody>
          <a:bodyPr/>
          <a:lstStyle/>
          <a:p>
            <a:pPr algn="l"/>
            <a:r>
              <a:rPr lang="en-US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3. </a:t>
            </a: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工作原理</a:t>
            </a:r>
            <a:r>
              <a:rPr lang="zh-CN" altLang="en-US" sz="2800" b="1">
                <a:solidFill>
                  <a:schemeClr val="tx1"/>
                </a:solidFill>
                <a:latin typeface="宋体" charset="-122"/>
              </a:rPr>
              <a:t>：</a:t>
            </a:r>
            <a:r>
              <a:rPr lang="zh-CN" altLang="en-US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分析方法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687388" y="1524000"/>
            <a:ext cx="8001000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方法一：</a:t>
            </a:r>
            <a:r>
              <a:rPr kumimoji="1" lang="zh-CN" altLang="en-US" sz="2400" b="1">
                <a:latin typeface="Times New Roman" pitchFamily="18" charset="0"/>
              </a:rPr>
              <a:t> 设电路已振荡，且在某一暂态，看是否能自动翻转为另一暂态，并能再回到原暂态。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方法二：</a:t>
            </a:r>
            <a:r>
              <a:rPr kumimoji="1" lang="zh-CN" altLang="en-US" sz="2400" b="1">
                <a:latin typeface="Times New Roman" pitchFamily="18" charset="0"/>
              </a:rPr>
              <a:t> 电路合闸通电，分析电路是否有两个暂态，而无稳态。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4357688" y="3373438"/>
            <a:ext cx="4464050" cy="2751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</a:rPr>
              <a:t>     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</a:rPr>
              <a:t>   </a:t>
            </a:r>
            <a:r>
              <a:rPr kumimoji="1" lang="zh-CN" altLang="en-US" sz="2400" b="1" dirty="0" smtClean="0">
                <a:latin typeface="Times New Roman" pitchFamily="18" charset="0"/>
              </a:rPr>
              <a:t>设</a:t>
            </a:r>
            <a:r>
              <a:rPr kumimoji="1" lang="zh-CN" altLang="en-US" sz="2400" b="1" dirty="0">
                <a:latin typeface="Times New Roman" pitchFamily="18" charset="0"/>
              </a:rPr>
              <a:t>合闸通电时电容上电压为</a:t>
            </a:r>
            <a:r>
              <a:rPr kumimoji="1" lang="en-US" altLang="zh-CN" sz="2400" b="1" dirty="0">
                <a:latin typeface="Times New Roman" pitchFamily="18" charset="0"/>
              </a:rPr>
              <a:t>0</a:t>
            </a:r>
            <a:r>
              <a:rPr kumimoji="1" lang="zh-CN" altLang="en-US" sz="2400" b="1" dirty="0">
                <a:latin typeface="Times New Roman" pitchFamily="18" charset="0"/>
              </a:rPr>
              <a:t>，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O</a:t>
            </a:r>
            <a:r>
              <a:rPr kumimoji="1" lang="zh-CN" altLang="zh-CN" sz="2400" b="1" dirty="0">
                <a:latin typeface="Times New Roman" pitchFamily="18" charset="0"/>
              </a:rPr>
              <a:t>上升，则产生正反馈过程：</a:t>
            </a:r>
          </a:p>
          <a:p>
            <a:pPr algn="just">
              <a:lnSpc>
                <a:spcPct val="120000"/>
              </a:lnSpc>
            </a:pPr>
            <a:r>
              <a:rPr kumimoji="1" lang="zh-CN" altLang="en-US" sz="2400" b="1" i="1" dirty="0">
                <a:latin typeface="Times New Roman" pitchFamily="18" charset="0"/>
              </a:rPr>
              <a:t>    </a:t>
            </a:r>
            <a:r>
              <a:rPr kumimoji="1" lang="zh-CN" altLang="en-US" sz="2400" b="1" i="1" dirty="0" smtClean="0">
                <a:latin typeface="Times New Roman" pitchFamily="18" charset="0"/>
              </a:rPr>
              <a:t>    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O</a:t>
            </a:r>
            <a:r>
              <a:rPr kumimoji="1" lang="en-US" altLang="zh-CN" sz="2400" b="1" dirty="0">
                <a:latin typeface="Times New Roman" pitchFamily="18" charset="0"/>
              </a:rPr>
              <a:t>↑→ 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P</a:t>
            </a:r>
            <a:r>
              <a:rPr kumimoji="1" lang="en-US" altLang="zh-CN" sz="2400" b="1" dirty="0">
                <a:latin typeface="Times New Roman" pitchFamily="18" charset="0"/>
              </a:rPr>
              <a:t>↑→ 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O</a:t>
            </a:r>
            <a:r>
              <a:rPr kumimoji="1" lang="en-US" altLang="zh-CN" sz="2400" b="1" dirty="0">
                <a:latin typeface="Times New Roman" pitchFamily="18" charset="0"/>
              </a:rPr>
              <a:t>↑↑ </a:t>
            </a:r>
            <a:r>
              <a:rPr kumimoji="1" lang="zh-CN" altLang="en-US" sz="2400" b="1" dirty="0">
                <a:latin typeface="Times New Roman" pitchFamily="18" charset="0"/>
              </a:rPr>
              <a:t>，</a:t>
            </a:r>
            <a:r>
              <a:rPr kumimoji="1" lang="zh-CN" altLang="zh-CN" sz="2400" b="1" dirty="0">
                <a:latin typeface="Times New Roman" pitchFamily="18" charset="0"/>
              </a:rPr>
              <a:t>直至 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O</a:t>
            </a:r>
            <a:r>
              <a:rPr kumimoji="1" lang="zh-CN" altLang="en-US" sz="2400" b="1" dirty="0">
                <a:latin typeface="Times New Roman" pitchFamily="18" charset="0"/>
              </a:rPr>
              <a:t>＝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Z</a:t>
            </a:r>
            <a:r>
              <a:rPr kumimoji="1" lang="zh-CN" altLang="en-US" sz="2400" b="1" dirty="0">
                <a:latin typeface="Times New Roman" pitchFamily="18" charset="0"/>
              </a:rPr>
              <a:t>， 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P</a:t>
            </a:r>
            <a:r>
              <a:rPr kumimoji="1" lang="zh-CN" altLang="en-US" sz="2400" b="1" dirty="0">
                <a:latin typeface="Times New Roman" pitchFamily="18" charset="0"/>
              </a:rPr>
              <a:t>＝</a:t>
            </a:r>
            <a:r>
              <a:rPr kumimoji="1" lang="en-US" altLang="zh-CN" sz="2400" b="1" dirty="0">
                <a:latin typeface="Times New Roman" pitchFamily="18" charset="0"/>
              </a:rPr>
              <a:t>+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T</a:t>
            </a:r>
            <a:r>
              <a:rPr kumimoji="1" lang="zh-CN" altLang="en-US" sz="2400" b="1" dirty="0">
                <a:latin typeface="Times New Roman" pitchFamily="18" charset="0"/>
              </a:rPr>
              <a:t>，为</a:t>
            </a:r>
            <a:r>
              <a:rPr kumimoji="1" lang="zh-CN" altLang="zh-CN" sz="2400" b="1" dirty="0">
                <a:latin typeface="Times New Roman" pitchFamily="18" charset="0"/>
              </a:rPr>
              <a:t>第一暂态。</a:t>
            </a:r>
            <a:endParaRPr kumimoji="1" lang="zh-CN" altLang="en-US" sz="2400" b="1" dirty="0">
              <a:latin typeface="Times New Roman" pitchFamily="18" charset="0"/>
            </a:endParaRPr>
          </a:p>
        </p:txBody>
      </p:sp>
      <p:graphicFrame>
        <p:nvGraphicFramePr>
          <p:cNvPr id="45061" name="Object 5"/>
          <p:cNvGraphicFramePr>
            <a:graphicFrameLocks noChangeAspect="1"/>
          </p:cNvGraphicFramePr>
          <p:nvPr/>
        </p:nvGraphicFramePr>
        <p:xfrm>
          <a:off x="611188" y="3429000"/>
          <a:ext cx="3581400" cy="263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40" name="Photo Editor 照片" r:id="rId3" imgW="12088912" imgH="8888066" progId="MSPhotoEd.3">
                  <p:embed/>
                </p:oleObj>
              </mc:Choice>
              <mc:Fallback>
                <p:oleObj name="Photo Editor 照片" r:id="rId3" imgW="12088912" imgH="8888066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429000"/>
                        <a:ext cx="3581400" cy="263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 autoUpdateAnimBg="0"/>
      <p:bldP spid="45060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2952750" cy="431800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3. </a:t>
            </a: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工作原理</a:t>
            </a:r>
            <a:r>
              <a:rPr lang="zh-CN" altLang="en-US" sz="2800" b="1">
                <a:solidFill>
                  <a:schemeClr val="tx1"/>
                </a:solidFill>
                <a:latin typeface="宋体" charset="-122"/>
              </a:rPr>
              <a:t>：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468312" y="3573463"/>
            <a:ext cx="8318529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      </a:t>
            </a:r>
            <a:r>
              <a:rPr kumimoji="1" lang="en-US" altLang="zh-CN" sz="2400" dirty="0" smtClean="0">
                <a:latin typeface="Times New Roman" pitchFamily="18" charset="0"/>
              </a:rPr>
              <a:t>  </a:t>
            </a:r>
            <a:r>
              <a:rPr kumimoji="1" lang="zh-CN" altLang="zh-CN" sz="2400" b="1" dirty="0" smtClean="0">
                <a:latin typeface="Times New Roman" pitchFamily="18" charset="0"/>
              </a:rPr>
              <a:t>电容</a:t>
            </a:r>
            <a:r>
              <a:rPr kumimoji="1" lang="zh-CN" altLang="zh-CN" sz="2400" b="1" dirty="0">
                <a:latin typeface="Times New Roman" pitchFamily="18" charset="0"/>
              </a:rPr>
              <a:t>正向充电，</a:t>
            </a:r>
            <a:r>
              <a:rPr kumimoji="1" lang="en-US" altLang="zh-CN" sz="2400" b="1" i="1" dirty="0">
                <a:latin typeface="Times New Roman" pitchFamily="18" charset="0"/>
              </a:rPr>
              <a:t>t</a:t>
            </a:r>
            <a:r>
              <a:rPr kumimoji="1" lang="en-US" altLang="zh-CN" sz="2400" b="1" dirty="0">
                <a:latin typeface="Times New Roman" pitchFamily="18" charset="0"/>
              </a:rPr>
              <a:t>↑→ 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N</a:t>
            </a:r>
            <a:r>
              <a:rPr kumimoji="1" lang="en-US" altLang="zh-CN" sz="2400" b="1" dirty="0">
                <a:latin typeface="Times New Roman" pitchFamily="18" charset="0"/>
              </a:rPr>
              <a:t>↑</a:t>
            </a:r>
            <a:r>
              <a:rPr kumimoji="1" lang="zh-CN" altLang="en-US" sz="2400" b="1" dirty="0">
                <a:latin typeface="Times New Roman" pitchFamily="18" charset="0"/>
              </a:rPr>
              <a:t>，</a:t>
            </a:r>
            <a:r>
              <a:rPr kumimoji="1" lang="en-US" altLang="zh-CN" sz="2400" b="1" i="1" dirty="0">
                <a:latin typeface="Times New Roman" pitchFamily="18" charset="0"/>
              </a:rPr>
              <a:t>t</a:t>
            </a:r>
            <a:r>
              <a:rPr kumimoji="1" lang="en-US" altLang="zh-CN" sz="2400" b="1" dirty="0">
                <a:latin typeface="Times New Roman" pitchFamily="18" charset="0"/>
              </a:rPr>
              <a:t>→∞ </a:t>
            </a:r>
            <a:r>
              <a:rPr kumimoji="1" lang="zh-CN" altLang="en-US" sz="2400" b="1" dirty="0">
                <a:latin typeface="Times New Roman" pitchFamily="18" charset="0"/>
              </a:rPr>
              <a:t>， 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N</a:t>
            </a:r>
            <a:r>
              <a:rPr kumimoji="1" lang="en-US" altLang="zh-CN" sz="2400" b="1" baseline="-25000" dirty="0">
                <a:latin typeface="Times New Roman" pitchFamily="18" charset="0"/>
              </a:rPr>
              <a:t> </a:t>
            </a:r>
            <a:r>
              <a:rPr kumimoji="1" lang="en-US" altLang="zh-CN" sz="2400" b="1" dirty="0">
                <a:latin typeface="Times New Roman" pitchFamily="18" charset="0"/>
              </a:rPr>
              <a:t>→ 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Z</a:t>
            </a:r>
            <a:r>
              <a:rPr kumimoji="1" lang="zh-CN" altLang="en-US" sz="2400" b="1" dirty="0">
                <a:latin typeface="Times New Roman" pitchFamily="18" charset="0"/>
              </a:rPr>
              <a:t>；</a:t>
            </a:r>
            <a:r>
              <a:rPr kumimoji="1" lang="zh-CN" altLang="zh-CN" sz="2400" b="1" dirty="0">
                <a:latin typeface="Times New Roman" pitchFamily="18" charset="0"/>
              </a:rPr>
              <a:t>但当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N</a:t>
            </a:r>
            <a:r>
              <a:rPr kumimoji="1" lang="en-US" altLang="zh-CN" sz="2400" b="1" baseline="-25000" dirty="0">
                <a:latin typeface="Times New Roman" pitchFamily="18" charset="0"/>
              </a:rPr>
              <a:t> </a:t>
            </a:r>
            <a:r>
              <a:rPr kumimoji="1" lang="zh-CN" altLang="en-US" sz="2400" b="1" dirty="0">
                <a:latin typeface="Times New Roman" pitchFamily="18" charset="0"/>
              </a:rPr>
              <a:t>＝</a:t>
            </a:r>
            <a:r>
              <a:rPr kumimoji="1" lang="en-US" altLang="zh-CN" sz="2400" b="1" dirty="0">
                <a:latin typeface="Times New Roman" pitchFamily="18" charset="0"/>
              </a:rPr>
              <a:t>+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T</a:t>
            </a:r>
            <a:r>
              <a:rPr kumimoji="1" lang="zh-CN" altLang="zh-CN" sz="2400" b="1" dirty="0">
                <a:latin typeface="Times New Roman" pitchFamily="18" charset="0"/>
              </a:rPr>
              <a:t>时，再增大， 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O</a:t>
            </a:r>
            <a:r>
              <a:rPr kumimoji="1" lang="zh-CN" altLang="zh-CN" sz="2400" b="1" dirty="0">
                <a:latin typeface="Times New Roman" pitchFamily="18" charset="0"/>
              </a:rPr>
              <a:t>从+ 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Z</a:t>
            </a:r>
            <a:r>
              <a:rPr kumimoji="1" lang="zh-CN" altLang="zh-CN" sz="2400" b="1" dirty="0">
                <a:latin typeface="Times New Roman" pitchFamily="18" charset="0"/>
              </a:rPr>
              <a:t>跃变为</a:t>
            </a:r>
            <a:r>
              <a:rPr kumimoji="1" lang="zh-CN" altLang="en-US" sz="2400" b="1" dirty="0">
                <a:latin typeface="Times New Roman" pitchFamily="18" charset="0"/>
              </a:rPr>
              <a:t>－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Z</a:t>
            </a:r>
            <a:r>
              <a:rPr kumimoji="1" lang="zh-CN" altLang="en-US" sz="2400" b="1" dirty="0">
                <a:latin typeface="Times New Roman" pitchFamily="18" charset="0"/>
              </a:rPr>
              <a:t>， 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P</a:t>
            </a:r>
            <a:r>
              <a:rPr kumimoji="1" lang="zh-CN" altLang="en-US" sz="2400" b="1" dirty="0">
                <a:latin typeface="Times New Roman" pitchFamily="18" charset="0"/>
              </a:rPr>
              <a:t>＝－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T</a:t>
            </a:r>
            <a:r>
              <a:rPr kumimoji="1" lang="zh-CN" altLang="en-US" sz="2400" b="1" dirty="0">
                <a:latin typeface="Times New Roman" pitchFamily="18" charset="0"/>
              </a:rPr>
              <a:t>，</a:t>
            </a:r>
            <a:r>
              <a:rPr kumimoji="1" lang="zh-CN" altLang="zh-CN" sz="2400" b="1" dirty="0">
                <a:latin typeface="Times New Roman" pitchFamily="18" charset="0"/>
              </a:rPr>
              <a:t>电路进入</a:t>
            </a:r>
            <a:r>
              <a:rPr kumimoji="1" lang="zh-CN" altLang="zh-CN" sz="2400" b="1" dirty="0">
                <a:solidFill>
                  <a:srgbClr val="A50021"/>
                </a:solidFill>
                <a:latin typeface="Times New Roman" pitchFamily="18" charset="0"/>
              </a:rPr>
              <a:t>第二暂态</a:t>
            </a:r>
            <a:r>
              <a:rPr kumimoji="1" lang="zh-CN" altLang="zh-CN" sz="2400" b="1" dirty="0">
                <a:latin typeface="Times New Roman" pitchFamily="18" charset="0"/>
              </a:rPr>
              <a:t>。</a:t>
            </a:r>
            <a:endParaRPr kumimoji="1" lang="zh-CN" altLang="en-US" sz="2400" b="1" dirty="0">
              <a:latin typeface="Times New Roman" pitchFamily="18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39750" y="4941888"/>
            <a:ext cx="822960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    </a:t>
            </a:r>
            <a:r>
              <a:rPr kumimoji="1" lang="en-US" altLang="zh-CN" sz="2400" dirty="0" smtClean="0">
                <a:latin typeface="Times New Roman" pitchFamily="18" charset="0"/>
              </a:rPr>
              <a:t>   </a:t>
            </a:r>
            <a:r>
              <a:rPr kumimoji="1" lang="zh-CN" altLang="zh-CN" sz="2400" b="1" dirty="0" smtClean="0">
                <a:latin typeface="Times New Roman" pitchFamily="18" charset="0"/>
              </a:rPr>
              <a:t>电容</a:t>
            </a:r>
            <a:r>
              <a:rPr kumimoji="1" lang="zh-CN" altLang="zh-CN" sz="2400" b="1" dirty="0">
                <a:latin typeface="Times New Roman" pitchFamily="18" charset="0"/>
              </a:rPr>
              <a:t>反向充电，</a:t>
            </a:r>
            <a:r>
              <a:rPr kumimoji="1" lang="en-US" altLang="zh-CN" sz="2400" b="1" i="1" dirty="0">
                <a:latin typeface="Times New Roman" pitchFamily="18" charset="0"/>
              </a:rPr>
              <a:t>t</a:t>
            </a:r>
            <a:r>
              <a:rPr kumimoji="1" lang="en-US" altLang="zh-CN" sz="2400" b="1" dirty="0">
                <a:latin typeface="Times New Roman" pitchFamily="18" charset="0"/>
              </a:rPr>
              <a:t>↑→ 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N</a:t>
            </a:r>
            <a:r>
              <a:rPr kumimoji="1" lang="en-US" altLang="zh-CN" sz="2400" b="1" dirty="0">
                <a:latin typeface="Times New Roman" pitchFamily="18" charset="0"/>
              </a:rPr>
              <a:t>↓</a:t>
            </a:r>
            <a:r>
              <a:rPr kumimoji="1" lang="zh-CN" altLang="en-US" sz="2400" b="1" dirty="0">
                <a:latin typeface="Times New Roman" pitchFamily="18" charset="0"/>
              </a:rPr>
              <a:t>，</a:t>
            </a:r>
            <a:r>
              <a:rPr kumimoji="1" lang="en-US" altLang="zh-CN" sz="2400" b="1" i="1" dirty="0">
                <a:latin typeface="Times New Roman" pitchFamily="18" charset="0"/>
              </a:rPr>
              <a:t>t</a:t>
            </a:r>
            <a:r>
              <a:rPr kumimoji="1" lang="en-US" altLang="zh-CN" sz="2400" b="1" dirty="0">
                <a:latin typeface="Times New Roman" pitchFamily="18" charset="0"/>
              </a:rPr>
              <a:t>→∞ </a:t>
            </a:r>
            <a:r>
              <a:rPr kumimoji="1" lang="zh-CN" altLang="en-US" sz="2400" b="1" dirty="0">
                <a:latin typeface="Times New Roman" pitchFamily="18" charset="0"/>
              </a:rPr>
              <a:t>， 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N</a:t>
            </a:r>
            <a:r>
              <a:rPr kumimoji="1" lang="en-US" altLang="zh-CN" sz="2400" b="1" baseline="-25000" dirty="0">
                <a:latin typeface="Times New Roman" pitchFamily="18" charset="0"/>
              </a:rPr>
              <a:t> </a:t>
            </a:r>
            <a:r>
              <a:rPr kumimoji="1" lang="en-US" altLang="zh-CN" sz="2400" b="1" dirty="0">
                <a:latin typeface="Times New Roman" pitchFamily="18" charset="0"/>
              </a:rPr>
              <a:t>→</a:t>
            </a:r>
            <a:r>
              <a:rPr kumimoji="1" lang="zh-CN" altLang="en-US" sz="2400" b="1" dirty="0">
                <a:latin typeface="Times New Roman" pitchFamily="18" charset="0"/>
              </a:rPr>
              <a:t>－ 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Z</a:t>
            </a:r>
            <a:r>
              <a:rPr kumimoji="1" lang="zh-CN" altLang="en-US" sz="2400" b="1" dirty="0">
                <a:latin typeface="Times New Roman" pitchFamily="18" charset="0"/>
              </a:rPr>
              <a:t>；</a:t>
            </a:r>
            <a:r>
              <a:rPr kumimoji="1" lang="zh-CN" altLang="zh-CN" sz="2400" b="1" dirty="0">
                <a:latin typeface="Times New Roman" pitchFamily="18" charset="0"/>
              </a:rPr>
              <a:t>但当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N</a:t>
            </a:r>
            <a:r>
              <a:rPr kumimoji="1" lang="en-US" altLang="zh-CN" sz="2400" b="1" baseline="-25000" dirty="0">
                <a:latin typeface="Times New Roman" pitchFamily="18" charset="0"/>
              </a:rPr>
              <a:t> </a:t>
            </a:r>
            <a:r>
              <a:rPr kumimoji="1" lang="zh-CN" altLang="en-US" sz="2400" b="1" dirty="0">
                <a:latin typeface="Times New Roman" pitchFamily="18" charset="0"/>
              </a:rPr>
              <a:t>＝－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T</a:t>
            </a:r>
            <a:r>
              <a:rPr kumimoji="1" lang="zh-CN" altLang="zh-CN" sz="2400" b="1" dirty="0">
                <a:latin typeface="Times New Roman" pitchFamily="18" charset="0"/>
              </a:rPr>
              <a:t>时，再减小， 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O</a:t>
            </a:r>
            <a:r>
              <a:rPr kumimoji="1" lang="zh-CN" altLang="zh-CN" sz="2400" b="1" dirty="0">
                <a:latin typeface="Times New Roman" pitchFamily="18" charset="0"/>
              </a:rPr>
              <a:t>从－ 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Z</a:t>
            </a:r>
            <a:r>
              <a:rPr kumimoji="1" lang="zh-CN" altLang="zh-CN" sz="2400" b="1" dirty="0">
                <a:latin typeface="Times New Roman" pitchFamily="18" charset="0"/>
              </a:rPr>
              <a:t>跃变为+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Z</a:t>
            </a:r>
            <a:r>
              <a:rPr kumimoji="1" lang="zh-CN" altLang="en-US" sz="2400" b="1" dirty="0">
                <a:latin typeface="Times New Roman" pitchFamily="18" charset="0"/>
              </a:rPr>
              <a:t>， 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P</a:t>
            </a:r>
            <a:r>
              <a:rPr kumimoji="1" lang="zh-CN" altLang="en-US" sz="2400" b="1" dirty="0">
                <a:latin typeface="Times New Roman" pitchFamily="18" charset="0"/>
              </a:rPr>
              <a:t>＝</a:t>
            </a:r>
            <a:r>
              <a:rPr kumimoji="1" lang="en-US" altLang="zh-CN" sz="2400" b="1" dirty="0">
                <a:latin typeface="Times New Roman" pitchFamily="18" charset="0"/>
              </a:rPr>
              <a:t>+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T</a:t>
            </a:r>
            <a:r>
              <a:rPr kumimoji="1" lang="zh-CN" altLang="en-US" sz="2400" b="1" dirty="0">
                <a:latin typeface="Times New Roman" pitchFamily="18" charset="0"/>
              </a:rPr>
              <a:t>，</a:t>
            </a:r>
            <a:r>
              <a:rPr kumimoji="1" lang="zh-CN" altLang="zh-CN" sz="2400" b="1" dirty="0">
                <a:latin typeface="Times New Roman" pitchFamily="18" charset="0"/>
              </a:rPr>
              <a:t>电路</a:t>
            </a:r>
            <a:r>
              <a:rPr kumimoji="1" lang="zh-CN" altLang="zh-CN" sz="2400" b="1" dirty="0">
                <a:solidFill>
                  <a:srgbClr val="A50021"/>
                </a:solidFill>
                <a:latin typeface="Times New Roman" pitchFamily="18" charset="0"/>
              </a:rPr>
              <a:t>返回第一暂态</a:t>
            </a:r>
            <a:r>
              <a:rPr kumimoji="1" lang="zh-CN" altLang="zh-CN" sz="2400" b="1" dirty="0">
                <a:latin typeface="Times New Roman" pitchFamily="18" charset="0"/>
              </a:rPr>
              <a:t>。</a:t>
            </a:r>
            <a:endParaRPr kumimoji="1" lang="zh-CN" altLang="en-US" sz="2400" b="1" dirty="0">
              <a:latin typeface="Times New Roman" pitchFamily="18" charset="0"/>
            </a:endParaRPr>
          </a:p>
        </p:txBody>
      </p:sp>
      <p:pic>
        <p:nvPicPr>
          <p:cNvPr id="46085" name="Picture 5" descr="Dz0803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363" y="1341438"/>
            <a:ext cx="2590800" cy="2236787"/>
          </a:xfrm>
          <a:prstGeom prst="rect">
            <a:avLst/>
          </a:prstGeom>
          <a:noFill/>
        </p:spPr>
      </p:pic>
      <p:graphicFrame>
        <p:nvGraphicFramePr>
          <p:cNvPr id="46086" name="Object 6"/>
          <p:cNvGraphicFramePr>
            <a:graphicFrameLocks noChangeAspect="1"/>
          </p:cNvGraphicFramePr>
          <p:nvPr/>
        </p:nvGraphicFramePr>
        <p:xfrm>
          <a:off x="684213" y="836613"/>
          <a:ext cx="3581400" cy="263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64" name="Photo Editor 照片" r:id="rId4" imgW="12088912" imgH="8888066" progId="MSPhotoEd.3">
                  <p:embed/>
                </p:oleObj>
              </mc:Choice>
              <mc:Fallback>
                <p:oleObj name="Photo Editor 照片" r:id="rId4" imgW="12088912" imgH="8888066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836613"/>
                        <a:ext cx="3581400" cy="2633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7" name="Text Box 7"/>
          <p:cNvSpPr txBox="1">
            <a:spLocks noChangeArrowheads="1"/>
          </p:cNvSpPr>
          <p:nvPr/>
        </p:nvSpPr>
        <p:spPr bwMode="auto">
          <a:xfrm>
            <a:off x="3924300" y="692150"/>
            <a:ext cx="50292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zh-CN" sz="2400" b="1">
                <a:solidFill>
                  <a:srgbClr val="A50021"/>
                </a:solidFill>
                <a:latin typeface="Times New Roman" pitchFamily="18" charset="0"/>
              </a:rPr>
              <a:t>第一暂态</a:t>
            </a:r>
            <a:r>
              <a:rPr kumimoji="1" lang="zh-CN" altLang="zh-CN" sz="2400" b="1">
                <a:latin typeface="Times New Roman" pitchFamily="18" charset="0"/>
              </a:rPr>
              <a:t>：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</a:t>
            </a:r>
            <a:r>
              <a:rPr kumimoji="1" lang="zh-CN" altLang="en-US" sz="2400" b="1">
                <a:latin typeface="Times New Roman" pitchFamily="18" charset="0"/>
              </a:rPr>
              <a:t>＝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Z</a:t>
            </a:r>
            <a:r>
              <a:rPr kumimoji="1" lang="zh-CN" altLang="en-US" sz="2400" b="1">
                <a:latin typeface="Times New Roman" pitchFamily="18" charset="0"/>
              </a:rPr>
              <a:t>，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P</a:t>
            </a:r>
            <a:r>
              <a:rPr kumimoji="1" lang="zh-CN" altLang="en-US" sz="2400" b="1">
                <a:latin typeface="Times New Roman" pitchFamily="18" charset="0"/>
              </a:rPr>
              <a:t>＝</a:t>
            </a:r>
            <a:r>
              <a:rPr kumimoji="1" lang="en-US" altLang="zh-CN" sz="2400" b="1">
                <a:latin typeface="Times New Roman" pitchFamily="18" charset="0"/>
              </a:rPr>
              <a:t>+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T</a:t>
            </a:r>
            <a:r>
              <a:rPr kumimoji="1" lang="zh-CN" altLang="en-US" sz="2400" b="1">
                <a:latin typeface="Times New Roman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autoUpdateAnimBg="0"/>
      <p:bldP spid="46084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Dz0803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5350" y="1343025"/>
            <a:ext cx="2943225" cy="3124200"/>
          </a:xfrm>
          <a:prstGeom prst="rect">
            <a:avLst/>
          </a:prstGeom>
          <a:noFill/>
        </p:spPr>
      </p:pic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066800" y="7620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400">
              <a:latin typeface="Times New Roman" pitchFamily="18" charset="0"/>
            </a:endParaRP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1047750" y="4695825"/>
          <a:ext cx="70866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4" name="Equation" r:id="rId4" imgW="3377880" imgH="203040" progId="Equation.3">
                  <p:embed/>
                </p:oleObj>
              </mc:Choice>
              <mc:Fallback>
                <p:oleObj name="Equation" r:id="rId4" imgW="337788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4695825"/>
                        <a:ext cx="7086600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5"/>
          <p:cNvGraphicFramePr>
            <a:graphicFrameLocks noChangeAspect="1"/>
          </p:cNvGraphicFramePr>
          <p:nvPr/>
        </p:nvGraphicFramePr>
        <p:xfrm>
          <a:off x="1809750" y="5229225"/>
          <a:ext cx="2717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5" name="Equation" r:id="rId6" imgW="1295280" imgH="431640" progId="Equation.3">
                  <p:embed/>
                </p:oleObj>
              </mc:Choice>
              <mc:Fallback>
                <p:oleObj name="Equation" r:id="rId6" imgW="129528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0" y="5229225"/>
                        <a:ext cx="2717800" cy="90487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4643438" y="5229225"/>
          <a:ext cx="291465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6" name="公式" r:id="rId8" imgW="1307880" imgH="393480" progId="Equation.3">
                  <p:embed/>
                </p:oleObj>
              </mc:Choice>
              <mc:Fallback>
                <p:oleObj name="公式" r:id="rId8" imgW="1307880" imgH="393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229225"/>
                        <a:ext cx="2914650" cy="877888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AutoShape 7"/>
          <p:cNvSpPr>
            <a:spLocks/>
          </p:cNvSpPr>
          <p:nvPr/>
        </p:nvSpPr>
        <p:spPr bwMode="auto">
          <a:xfrm>
            <a:off x="6610350" y="4238625"/>
            <a:ext cx="1447800" cy="436563"/>
          </a:xfrm>
          <a:prstGeom prst="borderCallout1">
            <a:avLst>
              <a:gd name="adj1" fmla="val 26181"/>
              <a:gd name="adj2" fmla="val -5264"/>
              <a:gd name="adj3" fmla="val 2546"/>
              <a:gd name="adj4" fmla="val -78949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000" b="1"/>
              <a:t>脉冲宽度</a:t>
            </a:r>
          </a:p>
        </p:txBody>
      </p:sp>
      <p:sp>
        <p:nvSpPr>
          <p:cNvPr id="47112" name="Rectangle 8"/>
          <p:cNvSpPr>
            <a:spLocks noGrp="1" noChangeArrowheads="1"/>
          </p:cNvSpPr>
          <p:nvPr>
            <p:ph type="title"/>
          </p:nvPr>
        </p:nvSpPr>
        <p:spPr>
          <a:xfrm>
            <a:off x="323850" y="908050"/>
            <a:ext cx="3429000" cy="457200"/>
          </a:xfrm>
        </p:spPr>
        <p:txBody>
          <a:bodyPr/>
          <a:lstStyle/>
          <a:p>
            <a:pPr algn="l"/>
            <a:r>
              <a:rPr lang="en-US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4. </a:t>
            </a: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波形分析</a:t>
            </a:r>
          </a:p>
        </p:txBody>
      </p:sp>
      <p:graphicFrame>
        <p:nvGraphicFramePr>
          <p:cNvPr id="47113" name="Object 9"/>
          <p:cNvGraphicFramePr>
            <a:graphicFrameLocks noChangeAspect="1"/>
          </p:cNvGraphicFramePr>
          <p:nvPr/>
        </p:nvGraphicFramePr>
        <p:xfrm>
          <a:off x="895350" y="1647825"/>
          <a:ext cx="3581400" cy="263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7" name="Photo Editor 照片" r:id="rId10" imgW="12088912" imgH="8888066" progId="MSPhotoEd.3">
                  <p:embed/>
                </p:oleObj>
              </mc:Choice>
              <mc:Fallback>
                <p:oleObj name="Photo Editor 照片" r:id="rId10" imgW="12088912" imgH="8888066" progId="MSPhotoEd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1647825"/>
                        <a:ext cx="3581400" cy="263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2852738" y="2878138"/>
          <a:ext cx="3581400" cy="263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16" name="Photo Editor 照片" r:id="rId3" imgW="12088912" imgH="8888066" progId="MSPhotoEd.3">
                  <p:embed/>
                </p:oleObj>
              </mc:Choice>
              <mc:Fallback>
                <p:oleObj name="Photo Editor 照片" r:id="rId3" imgW="12088912" imgH="8888066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2738" y="2878138"/>
                        <a:ext cx="3581400" cy="2633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908050"/>
            <a:ext cx="4343400" cy="457200"/>
          </a:xfrm>
        </p:spPr>
        <p:txBody>
          <a:bodyPr/>
          <a:lstStyle/>
          <a:p>
            <a:pPr algn="l"/>
            <a:r>
              <a:rPr lang="en-US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5. </a:t>
            </a: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占空比可调电路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72100" y="1658938"/>
            <a:ext cx="1976438" cy="2286000"/>
            <a:chOff x="3384" y="864"/>
            <a:chExt cx="1245" cy="1440"/>
          </a:xfrm>
        </p:grpSpPr>
        <p:graphicFrame>
          <p:nvGraphicFramePr>
            <p:cNvPr id="48134" name="Object 6"/>
            <p:cNvGraphicFramePr>
              <a:graphicFrameLocks noChangeAspect="1"/>
            </p:cNvGraphicFramePr>
            <p:nvPr/>
          </p:nvGraphicFramePr>
          <p:xfrm>
            <a:off x="3552" y="864"/>
            <a:ext cx="1077" cy="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617" name="Photo Editor 照片" r:id="rId5" imgW="5401429" imgH="4009524" progId="MSPhotoEd.3">
                    <p:embed/>
                  </p:oleObj>
                </mc:Choice>
                <mc:Fallback>
                  <p:oleObj name="Photo Editor 照片" r:id="rId5" imgW="5401429" imgH="4009524" progId="MSPhotoEd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864"/>
                          <a:ext cx="1077" cy="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3665" y="1968"/>
              <a:ext cx="100" cy="96"/>
              <a:chOff x="3656" y="1968"/>
              <a:chExt cx="100" cy="96"/>
            </a:xfrm>
          </p:grpSpPr>
          <p:sp>
            <p:nvSpPr>
              <p:cNvPr id="48136" name="Line 8"/>
              <p:cNvSpPr>
                <a:spLocks noChangeShapeType="1"/>
              </p:cNvSpPr>
              <p:nvPr/>
            </p:nvSpPr>
            <p:spPr bwMode="auto">
              <a:xfrm>
                <a:off x="3656" y="1968"/>
                <a:ext cx="100" cy="96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37" name="Line 9"/>
              <p:cNvSpPr>
                <a:spLocks noChangeShapeType="1"/>
              </p:cNvSpPr>
              <p:nvPr/>
            </p:nvSpPr>
            <p:spPr bwMode="auto">
              <a:xfrm flipH="1">
                <a:off x="3656" y="1968"/>
                <a:ext cx="100" cy="96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3384" y="1248"/>
              <a:ext cx="1224" cy="1056"/>
              <a:chOff x="3384" y="1248"/>
              <a:chExt cx="1224" cy="1056"/>
            </a:xfrm>
          </p:grpSpPr>
          <p:sp>
            <p:nvSpPr>
              <p:cNvPr id="48139" name="Line 11"/>
              <p:cNvSpPr>
                <a:spLocks noChangeShapeType="1"/>
              </p:cNvSpPr>
              <p:nvPr/>
            </p:nvSpPr>
            <p:spPr bwMode="auto">
              <a:xfrm flipH="1">
                <a:off x="3408" y="1248"/>
                <a:ext cx="144" cy="48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40" name="Line 12"/>
              <p:cNvSpPr>
                <a:spLocks noChangeShapeType="1"/>
              </p:cNvSpPr>
              <p:nvPr/>
            </p:nvSpPr>
            <p:spPr bwMode="auto">
              <a:xfrm flipH="1">
                <a:off x="3706" y="1248"/>
                <a:ext cx="902" cy="1056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41" name="Oval 13"/>
              <p:cNvSpPr>
                <a:spLocks noChangeArrowheads="1"/>
              </p:cNvSpPr>
              <p:nvPr/>
            </p:nvSpPr>
            <p:spPr bwMode="auto">
              <a:xfrm>
                <a:off x="3384" y="1713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48142" name="Object 14"/>
          <p:cNvGraphicFramePr>
            <a:graphicFrameLocks noChangeAspect="1"/>
          </p:cNvGraphicFramePr>
          <p:nvPr/>
        </p:nvGraphicFramePr>
        <p:xfrm>
          <a:off x="900113" y="2420938"/>
          <a:ext cx="731520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18" name="Photo Editor 照片" r:id="rId7" imgW="23704762" imgH="10409524" progId="MSPhotoEd.3">
                  <p:embed/>
                </p:oleObj>
              </mc:Choice>
              <mc:Fallback>
                <p:oleObj name="Photo Editor 照片" r:id="rId7" imgW="23704762" imgH="10409524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420938"/>
                        <a:ext cx="7315200" cy="321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3" name="AutoShape 15"/>
          <p:cNvSpPr>
            <a:spLocks/>
          </p:cNvSpPr>
          <p:nvPr/>
        </p:nvSpPr>
        <p:spPr bwMode="auto">
          <a:xfrm>
            <a:off x="2133600" y="5781675"/>
            <a:ext cx="5943600" cy="476250"/>
          </a:xfrm>
          <a:prstGeom prst="borderCallout1">
            <a:avLst>
              <a:gd name="adj1" fmla="val 24000"/>
              <a:gd name="adj2" fmla="val -1282"/>
              <a:gd name="adj3" fmla="val -557000"/>
              <a:gd name="adj4" fmla="val -6889"/>
            </a:avLst>
          </a:prstGeom>
          <a:solidFill>
            <a:srgbClr val="CC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为了占空比调节范围大，</a:t>
            </a:r>
            <a:r>
              <a:rPr kumimoji="1" lang="en-US" altLang="zh-CN" sz="2400" b="1" i="1">
                <a:latin typeface="Times New Roman" pitchFamily="18" charset="0"/>
              </a:rPr>
              <a:t>R</a:t>
            </a:r>
            <a:r>
              <a:rPr kumimoji="1" lang="en-US" altLang="zh-CN" sz="2400" b="1" baseline="-25000">
                <a:latin typeface="Times New Roman" pitchFamily="18" charset="0"/>
              </a:rPr>
              <a:t>3</a:t>
            </a:r>
            <a:r>
              <a:rPr kumimoji="1" lang="zh-CN" altLang="zh-CN" sz="2400" b="1">
                <a:latin typeface="Times New Roman" pitchFamily="18" charset="0"/>
              </a:rPr>
              <a:t>应如何取值？</a:t>
            </a:r>
            <a:endParaRPr kumimoji="1" lang="zh-CN" altLang="en-US" sz="2400" b="1">
              <a:latin typeface="Times New Roman" pitchFamily="18" charset="0"/>
            </a:endParaRP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468313" y="1484313"/>
            <a:ext cx="50292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400" b="1">
                <a:solidFill>
                  <a:srgbClr val="FFFFFF"/>
                </a:solidFill>
                <a:latin typeface="Times New Roman" pitchFamily="18" charset="0"/>
              </a:rPr>
              <a:t>    </a:t>
            </a:r>
            <a:r>
              <a:rPr kumimoji="1" lang="zh-CN" altLang="en-US" sz="2400" b="1">
                <a:latin typeface="Times New Roman" pitchFamily="18" charset="0"/>
              </a:rPr>
              <a:t>正向充电和反向充电时间常数可调，占空比就可调。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3" grpId="0" animBg="1" autoUpdateAnimBg="0"/>
      <p:bldP spid="48144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85794"/>
            <a:ext cx="5745163" cy="576262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chemeClr val="tx1"/>
                </a:solidFill>
                <a:ea typeface="华文行楷" pitchFamily="2" charset="-122"/>
              </a:rPr>
              <a:t>三、三角波发生电路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339850"/>
            <a:ext cx="8594725" cy="7620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</a:rPr>
              <a:t>  </a:t>
            </a:r>
            <a:r>
              <a:rPr lang="en-US" altLang="zh-CN" sz="2800">
                <a:latin typeface="华文行楷" pitchFamily="2" charset="-122"/>
                <a:ea typeface="华文行楷" pitchFamily="2" charset="-122"/>
              </a:rPr>
              <a:t>1.  </a:t>
            </a:r>
            <a:r>
              <a:rPr lang="zh-CN" altLang="en-US" sz="2800">
                <a:latin typeface="华文行楷" pitchFamily="2" charset="-122"/>
                <a:ea typeface="华文行楷" pitchFamily="2" charset="-122"/>
              </a:rPr>
              <a:t>电路组成  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Tx/>
              <a:buNone/>
            </a:pPr>
            <a:r>
              <a:rPr lang="zh-CN" altLang="en-US" sz="2400" b="1"/>
              <a:t>       用积分运算电路可将方波变为三角波。</a:t>
            </a:r>
          </a:p>
        </p:txBody>
      </p:sp>
      <p:pic>
        <p:nvPicPr>
          <p:cNvPr id="49156" name="Picture 4" descr="Dz080306"/>
          <p:cNvPicPr>
            <a:picLocks noChangeAspect="1" noChangeArrowheads="1"/>
          </p:cNvPicPr>
          <p:nvPr/>
        </p:nvPicPr>
        <p:blipFill>
          <a:blip r:embed="rId3" cstate="print"/>
          <a:srcRect b="54488"/>
          <a:stretch>
            <a:fillRect/>
          </a:stretch>
        </p:blipFill>
        <p:spPr bwMode="auto">
          <a:xfrm>
            <a:off x="381000" y="2713038"/>
            <a:ext cx="4267200" cy="1974850"/>
          </a:xfrm>
          <a:prstGeom prst="rect">
            <a:avLst/>
          </a:prstGeom>
          <a:noFill/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24000" y="2255838"/>
            <a:ext cx="2514600" cy="609600"/>
            <a:chOff x="912" y="1152"/>
            <a:chExt cx="1584" cy="384"/>
          </a:xfrm>
        </p:grpSpPr>
        <p:sp>
          <p:nvSpPr>
            <p:cNvPr id="49158" name="AutoShape 6"/>
            <p:cNvSpPr>
              <a:spLocks/>
            </p:cNvSpPr>
            <p:nvPr/>
          </p:nvSpPr>
          <p:spPr bwMode="auto">
            <a:xfrm>
              <a:off x="912" y="1152"/>
              <a:ext cx="1344" cy="240"/>
            </a:xfrm>
            <a:prstGeom prst="borderCallout2">
              <a:avLst>
                <a:gd name="adj1" fmla="val 30000"/>
                <a:gd name="adj2" fmla="val -3569"/>
                <a:gd name="adj3" fmla="val 30000"/>
                <a:gd name="adj4" fmla="val -21056"/>
                <a:gd name="adj5" fmla="val 217500"/>
                <a:gd name="adj6" fmla="val -39213"/>
              </a:avLst>
            </a:prstGeom>
            <a:solidFill>
              <a:srgbClr val="66FFFF"/>
            </a:solidFill>
            <a:ln w="1905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kumimoji="1" lang="zh-CN" altLang="en-US" sz="2000" b="1">
                  <a:latin typeface="Times New Roman" pitchFamily="18" charset="0"/>
                </a:rPr>
                <a:t>两个</a:t>
              </a:r>
              <a:r>
                <a:rPr kumimoji="1" lang="en-US" altLang="zh-CN" sz="2000" b="1" i="1">
                  <a:latin typeface="Times New Roman" pitchFamily="18" charset="0"/>
                </a:rPr>
                <a:t>RC</a:t>
              </a:r>
              <a:r>
                <a:rPr kumimoji="1" lang="zh-CN" altLang="en-US" sz="2000" b="1">
                  <a:latin typeface="Times New Roman" pitchFamily="18" charset="0"/>
                </a:rPr>
                <a:t>环节</a:t>
              </a:r>
            </a:p>
          </p:txBody>
        </p:sp>
        <p:sp>
          <p:nvSpPr>
            <p:cNvPr id="49159" name="Line 7"/>
            <p:cNvSpPr>
              <a:spLocks noChangeShapeType="1"/>
            </p:cNvSpPr>
            <p:nvPr/>
          </p:nvSpPr>
          <p:spPr bwMode="auto">
            <a:xfrm flipH="1" flipV="1">
              <a:off x="2304" y="1296"/>
              <a:ext cx="192" cy="24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9160" name="Object 8"/>
          <p:cNvGraphicFramePr>
            <a:graphicFrameLocks noChangeAspect="1"/>
          </p:cNvGraphicFramePr>
          <p:nvPr/>
        </p:nvGraphicFramePr>
        <p:xfrm>
          <a:off x="4800600" y="2636838"/>
          <a:ext cx="39624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42" name="Photo Editor 照片" r:id="rId4" imgW="15209524" imgH="7973538" progId="MSPhotoEd.3">
                  <p:embed/>
                </p:oleObj>
              </mc:Choice>
              <mc:Fallback>
                <p:oleObj name="Photo Editor 照片" r:id="rId4" imgW="15209524" imgH="7973538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636838"/>
                        <a:ext cx="3962400" cy="207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4038600" y="2179638"/>
            <a:ext cx="495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A50021"/>
                </a:solidFill>
                <a:latin typeface="Times New Roman" pitchFamily="18" charset="0"/>
              </a:rPr>
              <a:t>实际电路将两个</a:t>
            </a:r>
            <a:r>
              <a:rPr lang="en-US" altLang="zh-CN" sz="2400" b="1" i="1">
                <a:solidFill>
                  <a:srgbClr val="A50021"/>
                </a:solidFill>
                <a:latin typeface="Times New Roman" pitchFamily="18" charset="0"/>
              </a:rPr>
              <a:t>RC </a:t>
            </a:r>
            <a:r>
              <a:rPr lang="zh-CN" altLang="en-US" sz="2400" b="1">
                <a:solidFill>
                  <a:srgbClr val="A50021"/>
                </a:solidFill>
                <a:latin typeface="Times New Roman" pitchFamily="18" charset="0"/>
              </a:rPr>
              <a:t>环节合二为一</a:t>
            </a:r>
          </a:p>
        </p:txBody>
      </p:sp>
      <p:sp>
        <p:nvSpPr>
          <p:cNvPr id="49162" name="AutoShape 10"/>
          <p:cNvSpPr>
            <a:spLocks/>
          </p:cNvSpPr>
          <p:nvPr/>
        </p:nvSpPr>
        <p:spPr bwMode="auto">
          <a:xfrm>
            <a:off x="5845175" y="4846638"/>
            <a:ext cx="2308225" cy="685800"/>
          </a:xfrm>
          <a:prstGeom prst="borderCallout2">
            <a:avLst>
              <a:gd name="adj1" fmla="val 16667"/>
              <a:gd name="adj2" fmla="val -3301"/>
              <a:gd name="adj3" fmla="val 16667"/>
              <a:gd name="adj4" fmla="val -15407"/>
              <a:gd name="adj5" fmla="val -82407"/>
              <a:gd name="adj6" fmla="val -28060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zh-CN" altLang="en-US" sz="2000" b="1">
                <a:solidFill>
                  <a:srgbClr val="000000"/>
                </a:solidFill>
                <a:latin typeface="Times New Roman" pitchFamily="18" charset="0"/>
              </a:rPr>
              <a:t>为什么采用同相输入的滞回比较器？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33400" y="3246438"/>
            <a:ext cx="3884613" cy="711200"/>
            <a:chOff x="288" y="1776"/>
            <a:chExt cx="2447" cy="448"/>
          </a:xfrm>
        </p:grpSpPr>
        <p:graphicFrame>
          <p:nvGraphicFramePr>
            <p:cNvPr id="49164" name="Object 12"/>
            <p:cNvGraphicFramePr>
              <a:graphicFrameLocks noChangeAspect="1"/>
            </p:cNvGraphicFramePr>
            <p:nvPr/>
          </p:nvGraphicFramePr>
          <p:xfrm>
            <a:off x="1536" y="2016"/>
            <a:ext cx="288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643" name="Equation" r:id="rId6" imgW="330120" imgH="215640" progId="Equation.3">
                    <p:embed/>
                  </p:oleObj>
                </mc:Choice>
                <mc:Fallback>
                  <p:oleObj name="Equation" r:id="rId6" imgW="330120" imgH="21564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2016"/>
                          <a:ext cx="288" cy="18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5" name="Object 13"/>
            <p:cNvGraphicFramePr>
              <a:graphicFrameLocks noChangeAspect="1"/>
            </p:cNvGraphicFramePr>
            <p:nvPr/>
          </p:nvGraphicFramePr>
          <p:xfrm>
            <a:off x="288" y="1776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644" name="Equation" r:id="rId8" imgW="139680" imgH="203040" progId="Equation.3">
                    <p:embed/>
                  </p:oleObj>
                </mc:Choice>
                <mc:Fallback>
                  <p:oleObj name="Equation" r:id="rId8" imgW="139680" imgH="20304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776"/>
                          <a:ext cx="132" cy="192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6" name="Object 14"/>
            <p:cNvGraphicFramePr>
              <a:graphicFrameLocks noChangeAspect="1"/>
            </p:cNvGraphicFramePr>
            <p:nvPr/>
          </p:nvGraphicFramePr>
          <p:xfrm>
            <a:off x="2592" y="2016"/>
            <a:ext cx="14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645" name="Equation" r:id="rId10" imgW="139680" imgH="203040" progId="Equation.3">
                    <p:embed/>
                  </p:oleObj>
                </mc:Choice>
                <mc:Fallback>
                  <p:oleObj name="Equation" r:id="rId10" imgW="139680" imgH="20304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016"/>
                          <a:ext cx="143" cy="20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167" name="Text Box 15"/>
          <p:cNvSpPr txBox="1">
            <a:spLocks noChangeArrowheads="1"/>
          </p:cNvSpPr>
          <p:nvPr/>
        </p:nvSpPr>
        <p:spPr bwMode="auto">
          <a:xfrm>
            <a:off x="381000" y="4922838"/>
            <a:ext cx="4572000" cy="466725"/>
          </a:xfrm>
          <a:prstGeom prst="rect">
            <a:avLst/>
          </a:prstGeom>
          <a:solidFill>
            <a:srgbClr val="FFFFCC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O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要取代</a:t>
            </a:r>
            <a:r>
              <a:rPr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，必须改变输入端。</a:t>
            </a:r>
            <a:endParaRPr lang="zh-CN" altLang="en-US" sz="2400" b="1" baseline="-25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68" name="Text Box 16"/>
          <p:cNvSpPr txBox="1">
            <a:spLocks noChangeArrowheads="1"/>
          </p:cNvSpPr>
          <p:nvPr/>
        </p:nvSpPr>
        <p:spPr bwMode="auto">
          <a:xfrm>
            <a:off x="304800" y="5456238"/>
            <a:ext cx="88392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zh-CN" altLang="en-US" sz="2400" b="1">
                <a:latin typeface="Times New Roman" pitchFamily="18" charset="0"/>
              </a:rPr>
              <a:t>集成运放应用电路的分析方法：</a:t>
            </a:r>
          </a:p>
          <a:p>
            <a:pPr eaLnBrk="0" hangingPunct="0">
              <a:lnSpc>
                <a:spcPct val="110000"/>
              </a:lnSpc>
            </a:pPr>
            <a:r>
              <a:rPr lang="zh-CN" altLang="en-US" sz="2400" b="1">
                <a:latin typeface="Times New Roman" pitchFamily="18" charset="0"/>
              </a:rPr>
              <a:t>化整为零（分块），分析功能（每块），统观整体，性能估算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9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9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1" grpId="0" build="p" autoUpdateAnimBg="0"/>
      <p:bldP spid="49162" grpId="0" animBg="1" autoUpdateAnimBg="0"/>
      <p:bldP spid="49167" grpId="0" animBg="1" autoUpdateAnimBg="0"/>
      <p:bldP spid="49168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765175"/>
            <a:ext cx="3178175" cy="45085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2. </a:t>
            </a:r>
            <a:r>
              <a:rPr lang="zh-CN" altLang="en-US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工作原理</a:t>
            </a:r>
          </a:p>
        </p:txBody>
      </p:sp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609600" y="1112838"/>
          <a:ext cx="4343400" cy="227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68" name="Photo Editor 照片" r:id="rId3" imgW="15209524" imgH="7973538" progId="MSPhotoEd.3">
                  <p:embed/>
                </p:oleObj>
              </mc:Choice>
              <mc:Fallback>
                <p:oleObj name="Photo Editor 照片" r:id="rId3" imgW="15209524" imgH="7973538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112838"/>
                        <a:ext cx="4343400" cy="227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2819400" y="1189038"/>
            <a:ext cx="0" cy="2133600"/>
          </a:xfrm>
          <a:prstGeom prst="line">
            <a:avLst/>
          </a:prstGeom>
          <a:noFill/>
          <a:ln w="9525">
            <a:solidFill>
              <a:srgbClr val="FF3300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838200" y="3398838"/>
            <a:ext cx="1752600" cy="466725"/>
          </a:xfrm>
          <a:prstGeom prst="rect">
            <a:avLst/>
          </a:prstGeom>
          <a:solidFill>
            <a:srgbClr val="66FF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>
                <a:latin typeface="Times New Roman" pitchFamily="18" charset="0"/>
              </a:rPr>
              <a:t>滞回比较器</a:t>
            </a: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2895600" y="3398838"/>
            <a:ext cx="2057400" cy="466725"/>
          </a:xfrm>
          <a:prstGeom prst="rect">
            <a:avLst/>
          </a:prstGeom>
          <a:solidFill>
            <a:srgbClr val="66FF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>
                <a:latin typeface="Times New Roman" pitchFamily="18" charset="0"/>
              </a:rPr>
              <a:t>积分运算电路</a:t>
            </a: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381000" y="4008438"/>
            <a:ext cx="8763000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sz="2400" b="1">
                <a:latin typeface="Times New Roman" pitchFamily="18" charset="0"/>
              </a:rPr>
              <a:t>求滞回比较器的电压传输特性：三要素</a:t>
            </a:r>
          </a:p>
          <a:p>
            <a:pPr eaLnBrk="0" hangingPunct="0">
              <a:lnSpc>
                <a:spcPct val="120000"/>
              </a:lnSpc>
            </a:pPr>
            <a:r>
              <a:rPr lang="zh-CN" altLang="en-US" sz="2400" b="1">
                <a:latin typeface="Times New Roman" pitchFamily="18" charset="0"/>
              </a:rPr>
              <a:t>  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OH</a:t>
            </a:r>
            <a:r>
              <a:rPr lang="en-US" altLang="zh-CN" sz="2400" b="1">
                <a:latin typeface="Times New Roman" pitchFamily="18" charset="0"/>
              </a:rPr>
              <a:t> =</a:t>
            </a:r>
            <a:r>
              <a:rPr lang="zh-CN" altLang="en-US" sz="2400" b="1">
                <a:latin typeface="Times New Roman" pitchFamily="18" charset="0"/>
              </a:rPr>
              <a:t>－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OL</a:t>
            </a:r>
            <a:r>
              <a:rPr lang="en-US" altLang="zh-CN" sz="2400" b="1">
                <a:latin typeface="Times New Roman" pitchFamily="18" charset="0"/>
              </a:rPr>
              <a:t> =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Z</a:t>
            </a:r>
            <a:r>
              <a:rPr lang="en-US" altLang="zh-CN" sz="2400" b="1">
                <a:latin typeface="Times New Roman" pitchFamily="18" charset="0"/>
              </a:rPr>
              <a:t> </a:t>
            </a:r>
            <a:r>
              <a:rPr lang="zh-CN" altLang="en-US" sz="2400" b="1">
                <a:latin typeface="Times New Roman" pitchFamily="18" charset="0"/>
              </a:rPr>
              <a:t>，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I</a:t>
            </a:r>
            <a:r>
              <a:rPr lang="zh-CN" altLang="en-US" sz="2400" b="1">
                <a:latin typeface="Times New Roman" pitchFamily="18" charset="0"/>
              </a:rPr>
              <a:t>作用于集成运放的同相输入端，求 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T</a:t>
            </a:r>
            <a:r>
              <a:rPr lang="zh-CN" altLang="en-US" sz="2400" b="1">
                <a:latin typeface="Times New Roman" pitchFamily="18" charset="0"/>
              </a:rPr>
              <a:t>： </a:t>
            </a:r>
          </a:p>
        </p:txBody>
      </p:sp>
      <p:graphicFrame>
        <p:nvGraphicFramePr>
          <p:cNvPr id="50184" name="Object 8"/>
          <p:cNvGraphicFramePr>
            <a:graphicFrameLocks noChangeAspect="1"/>
          </p:cNvGraphicFramePr>
          <p:nvPr/>
        </p:nvGraphicFramePr>
        <p:xfrm>
          <a:off x="5105400" y="1341438"/>
          <a:ext cx="36576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69" name="Equation" r:id="rId5" imgW="1917360" imgH="431640" progId="Equation.3">
                  <p:embed/>
                </p:oleObj>
              </mc:Choice>
              <mc:Fallback>
                <p:oleObj name="Equation" r:id="rId5" imgW="191736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341438"/>
                        <a:ext cx="3657600" cy="823912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5" name="Object 9"/>
          <p:cNvGraphicFramePr>
            <a:graphicFrameLocks noChangeAspect="1"/>
          </p:cNvGraphicFramePr>
          <p:nvPr/>
        </p:nvGraphicFramePr>
        <p:xfrm>
          <a:off x="5791200" y="2255838"/>
          <a:ext cx="2209800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0" name="Photo Editor 照片" r:id="rId7" imgW="9495238" imgH="8257143" progId="MSPhotoEd.3">
                  <p:embed/>
                </p:oleObj>
              </mc:Choice>
              <mc:Fallback>
                <p:oleObj name="Photo Editor 照片" r:id="rId7" imgW="9495238" imgH="8257143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255838"/>
                        <a:ext cx="2209800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6" name="Object 10"/>
          <p:cNvGraphicFramePr>
            <a:graphicFrameLocks noChangeAspect="1"/>
          </p:cNvGraphicFramePr>
          <p:nvPr/>
        </p:nvGraphicFramePr>
        <p:xfrm>
          <a:off x="611188" y="4922838"/>
          <a:ext cx="574516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1" name="Equation" r:id="rId9" imgW="2603160" imgH="685800" progId="Equation.3">
                  <p:embed/>
                </p:oleObj>
              </mc:Choice>
              <mc:Fallback>
                <p:oleObj name="Equation" r:id="rId9" imgW="2603160" imgH="685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922838"/>
                        <a:ext cx="5745162" cy="1514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400800" y="5608638"/>
            <a:ext cx="2514600" cy="863600"/>
            <a:chOff x="4032" y="3408"/>
            <a:chExt cx="1584" cy="544"/>
          </a:xfrm>
        </p:grpSpPr>
        <p:graphicFrame>
          <p:nvGraphicFramePr>
            <p:cNvPr id="50188" name="Object 12"/>
            <p:cNvGraphicFramePr>
              <a:graphicFrameLocks noChangeAspect="1"/>
            </p:cNvGraphicFramePr>
            <p:nvPr/>
          </p:nvGraphicFramePr>
          <p:xfrm>
            <a:off x="4320" y="3408"/>
            <a:ext cx="1296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672" name="Equation" r:id="rId11" imgW="1028520" imgH="431640" progId="Equation.3">
                    <p:embed/>
                  </p:oleObj>
                </mc:Choice>
                <mc:Fallback>
                  <p:oleObj name="Equation" r:id="rId11" imgW="1028520" imgH="43164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3408"/>
                          <a:ext cx="1296" cy="544"/>
                        </a:xfrm>
                        <a:prstGeom prst="rect">
                          <a:avLst/>
                        </a:prstGeom>
                        <a:solidFill>
                          <a:srgbClr val="00FFFF"/>
                        </a:solidFill>
                        <a:ln w="952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9" name="AutoShape 13"/>
            <p:cNvSpPr>
              <a:spLocks noChangeArrowheads="1"/>
            </p:cNvSpPr>
            <p:nvPr/>
          </p:nvSpPr>
          <p:spPr bwMode="auto">
            <a:xfrm>
              <a:off x="4032" y="3696"/>
              <a:ext cx="192" cy="144"/>
            </a:xfrm>
            <a:prstGeom prst="rightArrow">
              <a:avLst>
                <a:gd name="adj1" fmla="val 50000"/>
                <a:gd name="adj2" fmla="val 33333"/>
              </a:avLst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0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0" grpId="0" animBg="1"/>
      <p:bldP spid="50181" grpId="0" animBg="1" autoUpdateAnimBg="0"/>
      <p:bldP spid="50182" grpId="0" animBg="1" autoUpdateAnimBg="0"/>
      <p:bldP spid="50183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539750" y="908050"/>
            <a:ext cx="8208963" cy="638175"/>
          </a:xfrm>
          <a:noFill/>
        </p:spPr>
        <p:txBody>
          <a:bodyPr/>
          <a:lstStyle/>
          <a:p>
            <a:pPr algn="l"/>
            <a:r>
              <a:rPr lang="en-US" altLang="zh-CN" sz="2800">
                <a:latin typeface="华文行楷" pitchFamily="2" charset="-122"/>
                <a:ea typeface="华文行楷" pitchFamily="2" charset="-122"/>
              </a:rPr>
              <a:t>2. </a:t>
            </a:r>
            <a:r>
              <a:rPr lang="zh-CN" altLang="en-US" sz="2800">
                <a:latin typeface="华文行楷" pitchFamily="2" charset="-122"/>
                <a:ea typeface="华文行楷" pitchFamily="2" charset="-122"/>
              </a:rPr>
              <a:t>起振与稳幅</a:t>
            </a:r>
            <a:r>
              <a:rPr lang="zh-CN" altLang="en-US" sz="2400">
                <a:latin typeface="宋体" charset="-122"/>
              </a:rPr>
              <a:t>：</a:t>
            </a:r>
            <a:r>
              <a:rPr lang="zh-CN" altLang="en-US" sz="2400" b="1">
                <a:latin typeface="宋体" charset="-122"/>
              </a:rPr>
              <a:t>输出电压从幅值很小、含有丰富频率，到仅有一种频率且幅值由小逐渐增大直至稳幅。</a:t>
            </a:r>
            <a:endParaRPr lang="zh-CN" altLang="en-US" sz="2800" b="1"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829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 l="16505" t="24730" r="41411" b="27597"/>
          <a:stretch>
            <a:fillRect/>
          </a:stretch>
        </p:blipFill>
        <p:spPr>
          <a:xfrm>
            <a:off x="1476375" y="1773238"/>
            <a:ext cx="6337300" cy="4752975"/>
          </a:xfrm>
          <a:noFill/>
          <a:ln/>
        </p:spPr>
      </p:pic>
      <p:sp>
        <p:nvSpPr>
          <p:cNvPr id="82954" name="AutoShape 10"/>
          <p:cNvSpPr>
            <a:spLocks/>
          </p:cNvSpPr>
          <p:nvPr/>
        </p:nvSpPr>
        <p:spPr bwMode="auto">
          <a:xfrm>
            <a:off x="2124075" y="2378075"/>
            <a:ext cx="1651000" cy="474663"/>
          </a:xfrm>
          <a:prstGeom prst="borderCallout1">
            <a:avLst>
              <a:gd name="adj1" fmla="val 24079"/>
              <a:gd name="adj2" fmla="val 104616"/>
              <a:gd name="adj3" fmla="val 145486"/>
              <a:gd name="adj4" fmla="val 143944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000" b="1"/>
              <a:t>很多种频率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Dz0803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765175"/>
            <a:ext cx="4114800" cy="2274888"/>
          </a:xfrm>
          <a:prstGeom prst="rect">
            <a:avLst/>
          </a:prstGeom>
          <a:noFill/>
        </p:spPr>
      </p:pic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1066800" y="3127375"/>
          <a:ext cx="342900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88" name="Equation" r:id="rId4" imgW="1917360" imgH="431640" progId="Equation.3">
                  <p:embed/>
                </p:oleObj>
              </mc:Choice>
              <mc:Fallback>
                <p:oleObj name="Equation" r:id="rId4" imgW="191736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127375"/>
                        <a:ext cx="3429000" cy="7731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5562600" y="841375"/>
          <a:ext cx="2209800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89" name="Photo Editor 照片" r:id="rId6" imgW="9495238" imgH="8257143" progId="MSPhotoEd.3">
                  <p:embed/>
                </p:oleObj>
              </mc:Choice>
              <mc:Fallback>
                <p:oleObj name="Photo Editor 照片" r:id="rId6" imgW="9495238" imgH="8257143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841375"/>
                        <a:ext cx="2209800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304800" y="3965575"/>
            <a:ext cx="8839200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</a:rPr>
              <a:t>       </a:t>
            </a:r>
            <a:r>
              <a:rPr lang="zh-CN" altLang="en-US" sz="2400" b="1">
                <a:latin typeface="Times New Roman" pitchFamily="18" charset="0"/>
              </a:rPr>
              <a:t>合闸通电，通常</a:t>
            </a:r>
            <a:r>
              <a:rPr lang="en-US" altLang="zh-CN" sz="2400" b="1" i="1">
                <a:latin typeface="Times New Roman" pitchFamily="18" charset="0"/>
              </a:rPr>
              <a:t>C </a:t>
            </a:r>
            <a:r>
              <a:rPr lang="zh-CN" altLang="en-US" sz="2400" b="1">
                <a:latin typeface="Times New Roman" pitchFamily="18" charset="0"/>
              </a:rPr>
              <a:t>上电压为</a:t>
            </a:r>
            <a:r>
              <a:rPr lang="en-US" altLang="zh-CN" sz="2400" b="1">
                <a:latin typeface="Times New Roman" pitchFamily="18" charset="0"/>
              </a:rPr>
              <a:t>0</a:t>
            </a:r>
            <a:r>
              <a:rPr lang="zh-CN" altLang="en-US" sz="2400" b="1">
                <a:latin typeface="Times New Roman" pitchFamily="18" charset="0"/>
              </a:rPr>
              <a:t>。设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O1</a:t>
            </a:r>
            <a:r>
              <a:rPr lang="en-US" altLang="zh-CN" sz="2400" b="1">
                <a:latin typeface="Times New Roman" pitchFamily="18" charset="0"/>
              </a:rPr>
              <a:t>↑→ 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P1</a:t>
            </a:r>
            <a:r>
              <a:rPr lang="en-US" altLang="zh-CN" sz="2400" b="1">
                <a:latin typeface="Times New Roman" pitchFamily="18" charset="0"/>
              </a:rPr>
              <a:t>↑→ 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O1</a:t>
            </a:r>
            <a:r>
              <a:rPr lang="en-US" altLang="zh-CN" sz="2400" b="1">
                <a:latin typeface="Times New Roman" pitchFamily="18" charset="0"/>
              </a:rPr>
              <a:t>↑↑</a:t>
            </a:r>
            <a:r>
              <a:rPr lang="zh-CN" altLang="en-US" sz="2400" b="1">
                <a:latin typeface="Times New Roman" pitchFamily="18" charset="0"/>
              </a:rPr>
              <a:t>，直至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O1</a:t>
            </a:r>
            <a:r>
              <a:rPr lang="en-US" altLang="zh-CN" sz="2400" b="1">
                <a:latin typeface="Times New Roman" pitchFamily="18" charset="0"/>
              </a:rPr>
              <a:t> </a:t>
            </a:r>
            <a:r>
              <a:rPr lang="zh-CN" altLang="en-US" sz="2400" b="1">
                <a:latin typeface="Times New Roman" pitchFamily="18" charset="0"/>
              </a:rPr>
              <a:t>＝ 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Z</a:t>
            </a:r>
            <a:r>
              <a:rPr lang="zh-CN" altLang="en-US" sz="2400" b="1">
                <a:latin typeface="Times New Roman" pitchFamily="18" charset="0"/>
              </a:rPr>
              <a:t>（</a:t>
            </a:r>
            <a:r>
              <a:rPr lang="zh-CN" altLang="en-US" sz="2400" b="1">
                <a:solidFill>
                  <a:srgbClr val="A50021"/>
                </a:solidFill>
                <a:latin typeface="Times New Roman" pitchFamily="18" charset="0"/>
              </a:rPr>
              <a:t>第一暂态</a:t>
            </a:r>
            <a:r>
              <a:rPr lang="zh-CN" altLang="en-US" sz="2400" b="1">
                <a:latin typeface="Times New Roman" pitchFamily="18" charset="0"/>
              </a:rPr>
              <a:t>）；积分电路反向积分，</a:t>
            </a:r>
            <a:r>
              <a:rPr lang="en-US" altLang="zh-CN" sz="2400" b="1" i="1">
                <a:latin typeface="Times New Roman" pitchFamily="18" charset="0"/>
              </a:rPr>
              <a:t>t</a:t>
            </a:r>
            <a:r>
              <a:rPr lang="en-US" altLang="zh-CN" sz="2400" b="1">
                <a:latin typeface="Times New Roman" pitchFamily="18" charset="0"/>
              </a:rPr>
              <a:t>↑→ 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O</a:t>
            </a:r>
            <a:r>
              <a:rPr lang="en-US" altLang="zh-CN" sz="2400" b="1">
                <a:latin typeface="Times New Roman" pitchFamily="18" charset="0"/>
              </a:rPr>
              <a:t>↓</a:t>
            </a:r>
            <a:r>
              <a:rPr lang="zh-CN" altLang="en-US" sz="2400" b="1">
                <a:latin typeface="Times New Roman" pitchFamily="18" charset="0"/>
              </a:rPr>
              <a:t>，一旦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O</a:t>
            </a:r>
            <a:r>
              <a:rPr lang="zh-CN" altLang="en-US" sz="2400" b="1">
                <a:latin typeface="Times New Roman" pitchFamily="18" charset="0"/>
              </a:rPr>
              <a:t>过－ 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T </a:t>
            </a:r>
            <a:r>
              <a:rPr lang="zh-CN" altLang="en-US" sz="2400" b="1">
                <a:latin typeface="Times New Roman" pitchFamily="18" charset="0"/>
              </a:rPr>
              <a:t>，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O1</a:t>
            </a:r>
            <a:r>
              <a:rPr lang="zh-CN" altLang="en-US" sz="2400" b="1">
                <a:latin typeface="Times New Roman" pitchFamily="18" charset="0"/>
              </a:rPr>
              <a:t>从＋ 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Z</a:t>
            </a:r>
            <a:r>
              <a:rPr lang="zh-CN" altLang="en-US" sz="2400" b="1">
                <a:latin typeface="Times New Roman" pitchFamily="18" charset="0"/>
              </a:rPr>
              <a:t>跃变为－ 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Z </a:t>
            </a:r>
            <a:r>
              <a:rPr lang="zh-CN" altLang="en-US" sz="2400" b="1">
                <a:latin typeface="Times New Roman" pitchFamily="18" charset="0"/>
              </a:rPr>
              <a:t>（</a:t>
            </a:r>
            <a:r>
              <a:rPr lang="zh-CN" altLang="en-US" sz="2400" b="1">
                <a:solidFill>
                  <a:srgbClr val="A50021"/>
                </a:solidFill>
                <a:latin typeface="Times New Roman" pitchFamily="18" charset="0"/>
              </a:rPr>
              <a:t>第二暂态</a:t>
            </a:r>
            <a:r>
              <a:rPr lang="zh-CN" altLang="en-US" sz="2400" b="1">
                <a:latin typeface="Times New Roman" pitchFamily="18" charset="0"/>
              </a:rPr>
              <a:t>）</a:t>
            </a:r>
            <a:r>
              <a:rPr lang="zh-CN" altLang="en-US" sz="2400" b="1" baseline="-25000">
                <a:latin typeface="Times New Roman" pitchFamily="18" charset="0"/>
              </a:rPr>
              <a:t> </a:t>
            </a:r>
            <a:r>
              <a:rPr lang="zh-CN" altLang="en-US" sz="2400" b="1">
                <a:latin typeface="Times New Roman" pitchFamily="18" charset="0"/>
              </a:rPr>
              <a:t>。</a:t>
            </a:r>
          </a:p>
          <a:p>
            <a:pPr eaLnBrk="0" hangingPunct="0">
              <a:lnSpc>
                <a:spcPct val="110000"/>
              </a:lnSpc>
            </a:pPr>
            <a:r>
              <a:rPr lang="zh-CN" altLang="en-US" sz="2400" b="1">
                <a:latin typeface="Times New Roman" pitchFamily="18" charset="0"/>
              </a:rPr>
              <a:t>        积分电路正向积分，</a:t>
            </a:r>
            <a:r>
              <a:rPr lang="en-US" altLang="zh-CN" sz="2400" b="1" i="1">
                <a:latin typeface="Times New Roman" pitchFamily="18" charset="0"/>
              </a:rPr>
              <a:t>t</a:t>
            </a:r>
            <a:r>
              <a:rPr lang="en-US" altLang="zh-CN" sz="2400" b="1">
                <a:latin typeface="Times New Roman" pitchFamily="18" charset="0"/>
              </a:rPr>
              <a:t>↑→ 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O</a:t>
            </a:r>
            <a:r>
              <a:rPr lang="en-US" altLang="zh-CN" sz="2400" b="1">
                <a:latin typeface="Times New Roman" pitchFamily="18" charset="0"/>
              </a:rPr>
              <a:t>↑</a:t>
            </a:r>
            <a:r>
              <a:rPr lang="zh-CN" altLang="en-US" sz="2400" b="1">
                <a:latin typeface="Times New Roman" pitchFamily="18" charset="0"/>
              </a:rPr>
              <a:t>， 一旦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O</a:t>
            </a:r>
            <a:r>
              <a:rPr lang="zh-CN" altLang="en-US" sz="2400" b="1">
                <a:latin typeface="Times New Roman" pitchFamily="18" charset="0"/>
              </a:rPr>
              <a:t>过＋ 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T </a:t>
            </a:r>
            <a:r>
              <a:rPr lang="zh-CN" altLang="en-US" sz="2400" b="1">
                <a:latin typeface="Times New Roman" pitchFamily="18" charset="0"/>
              </a:rPr>
              <a:t>， 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O1</a:t>
            </a:r>
            <a:r>
              <a:rPr lang="zh-CN" altLang="en-US" sz="2400" b="1">
                <a:latin typeface="Times New Roman" pitchFamily="18" charset="0"/>
              </a:rPr>
              <a:t>从 － 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Z</a:t>
            </a:r>
            <a:r>
              <a:rPr lang="zh-CN" altLang="en-US" sz="2400" b="1">
                <a:latin typeface="Times New Roman" pitchFamily="18" charset="0"/>
              </a:rPr>
              <a:t>跃变为＋ </a:t>
            </a: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Z </a:t>
            </a:r>
            <a:r>
              <a:rPr lang="zh-CN" altLang="en-US" sz="2400" b="1">
                <a:latin typeface="Times New Roman" pitchFamily="18" charset="0"/>
              </a:rPr>
              <a:t>，</a:t>
            </a:r>
            <a:r>
              <a:rPr lang="zh-CN" altLang="en-US" sz="2400" b="1">
                <a:solidFill>
                  <a:srgbClr val="A50021"/>
                </a:solidFill>
                <a:latin typeface="Times New Roman" pitchFamily="18" charset="0"/>
              </a:rPr>
              <a:t>返回第一暂态</a:t>
            </a:r>
            <a:r>
              <a:rPr lang="zh-CN" altLang="en-US" sz="2400" b="1">
                <a:latin typeface="Times New Roman" pitchFamily="18" charset="0"/>
              </a:rPr>
              <a:t>。重复上述过程，产生周期性的变化，即振荡。</a:t>
            </a:r>
            <a:r>
              <a:rPr lang="zh-CN" altLang="en-US" sz="2400" b="1" baseline="-2500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51206" name="Object 6"/>
          <p:cNvGraphicFramePr>
            <a:graphicFrameLocks noChangeAspect="1"/>
          </p:cNvGraphicFramePr>
          <p:nvPr/>
        </p:nvGraphicFramePr>
        <p:xfrm>
          <a:off x="4800600" y="3127375"/>
          <a:ext cx="35052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0" name="Equation" r:id="rId8" imgW="1917360" imgH="431640" progId="Equation.3">
                  <p:embed/>
                </p:oleObj>
              </mc:Choice>
              <mc:Fallback>
                <p:oleObj name="Equation" r:id="rId8" imgW="191736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127375"/>
                        <a:ext cx="3505200" cy="79057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7" name="AutoShape 7"/>
          <p:cNvSpPr>
            <a:spLocks/>
          </p:cNvSpPr>
          <p:nvPr/>
        </p:nvSpPr>
        <p:spPr bwMode="auto">
          <a:xfrm>
            <a:off x="5257800" y="2670175"/>
            <a:ext cx="2971800" cy="381000"/>
          </a:xfrm>
          <a:prstGeom prst="borderCallout2">
            <a:avLst>
              <a:gd name="adj1" fmla="val 30000"/>
              <a:gd name="adj2" fmla="val -2565"/>
              <a:gd name="adj3" fmla="val 30000"/>
              <a:gd name="adj4" fmla="val -6676"/>
              <a:gd name="adj5" fmla="val 182083"/>
              <a:gd name="adj6" fmla="val -10898"/>
            </a:avLst>
          </a:prstGeom>
          <a:solidFill>
            <a:srgbClr val="FFFFCC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zh-CN" altLang="en-US" sz="2000" b="1">
                <a:latin typeface="Times New Roman" pitchFamily="18" charset="0"/>
              </a:rPr>
              <a:t>电路状态翻转时，</a:t>
            </a:r>
            <a:r>
              <a:rPr lang="en-US" altLang="zh-CN" sz="2000" b="1" i="1">
                <a:latin typeface="Times New Roman" pitchFamily="18" charset="0"/>
              </a:rPr>
              <a:t>u</a:t>
            </a:r>
            <a:r>
              <a:rPr lang="en-US" altLang="zh-CN" sz="2000" b="1" baseline="-25000">
                <a:latin typeface="Times New Roman" pitchFamily="18" charset="0"/>
              </a:rPr>
              <a:t>P1</a:t>
            </a:r>
            <a:r>
              <a:rPr lang="en-US" altLang="zh-CN" sz="2000" b="1">
                <a:latin typeface="Times New Roman" pitchFamily="18" charset="0"/>
              </a:rPr>
              <a:t>=?</a:t>
            </a:r>
          </a:p>
        </p:txBody>
      </p:sp>
      <p:sp>
        <p:nvSpPr>
          <p:cNvPr id="51208" name="Rectangle 8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4679950" cy="431800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三角波发生电路的振荡原理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5" grpId="0" build="p" autoUpdateAnimBg="0"/>
      <p:bldP spid="51207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836613"/>
            <a:ext cx="3121025" cy="53340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3. </a:t>
            </a:r>
            <a:r>
              <a:rPr lang="zh-CN" altLang="en-US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波形分析</a:t>
            </a:r>
          </a:p>
        </p:txBody>
      </p:sp>
      <p:pic>
        <p:nvPicPr>
          <p:cNvPr id="52227" name="Picture 3" descr="Dz0803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268413"/>
            <a:ext cx="4114800" cy="2274887"/>
          </a:xfrm>
          <a:prstGeom prst="rect">
            <a:avLst/>
          </a:prstGeom>
          <a:noFill/>
        </p:spPr>
      </p:pic>
      <p:pic>
        <p:nvPicPr>
          <p:cNvPr id="52228" name="Picture 4" descr="Dz08030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1039813"/>
            <a:ext cx="2871788" cy="3200400"/>
          </a:xfrm>
          <a:prstGeom prst="rect">
            <a:avLst/>
          </a:prstGeom>
          <a:noFill/>
        </p:spPr>
      </p:pic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533400" y="5459413"/>
          <a:ext cx="31242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12" name="Equation" r:id="rId5" imgW="1726920" imgH="431640" progId="Equation.3">
                  <p:embed/>
                </p:oleObj>
              </mc:Choice>
              <mc:Fallback>
                <p:oleObj name="Equation" r:id="rId5" imgW="172692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459413"/>
                        <a:ext cx="3124200" cy="7810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3810000" y="5383213"/>
          <a:ext cx="16764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13" name="Equation" r:id="rId7" imgW="774360" imgH="431640" progId="Equation.3">
                  <p:embed/>
                </p:oleObj>
              </mc:Choice>
              <mc:Fallback>
                <p:oleObj name="Equation" r:id="rId7" imgW="77436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383213"/>
                        <a:ext cx="1676400" cy="93345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4191000" y="4392613"/>
            <a:ext cx="49530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400">
                <a:latin typeface="Times New Roman" pitchFamily="18" charset="0"/>
              </a:rPr>
              <a:t>    </a:t>
            </a:r>
            <a:r>
              <a:rPr lang="zh-CN" altLang="en-US" sz="2400" b="1">
                <a:latin typeface="Times New Roman" pitchFamily="18" charset="0"/>
              </a:rPr>
              <a:t>如何调整三角波的幅值和频率？</a:t>
            </a:r>
          </a:p>
        </p:txBody>
      </p:sp>
      <p:sp>
        <p:nvSpPr>
          <p:cNvPr id="52232" name="AutoShape 8"/>
          <p:cNvSpPr>
            <a:spLocks/>
          </p:cNvSpPr>
          <p:nvPr/>
        </p:nvSpPr>
        <p:spPr bwMode="auto">
          <a:xfrm>
            <a:off x="4716463" y="404813"/>
            <a:ext cx="3405187" cy="452437"/>
          </a:xfrm>
          <a:prstGeom prst="borderCallout2">
            <a:avLst>
              <a:gd name="adj1" fmla="val 25264"/>
              <a:gd name="adj2" fmla="val -2236"/>
              <a:gd name="adj3" fmla="val 25264"/>
              <a:gd name="adj4" fmla="val -15616"/>
              <a:gd name="adj5" fmla="val 190528"/>
              <a:gd name="adj6" fmla="val -29278"/>
            </a:avLst>
          </a:prstGeom>
          <a:solidFill>
            <a:srgbClr val="FFFFCC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zh-CN" altLang="en-US" sz="2000" b="1">
                <a:solidFill>
                  <a:srgbClr val="000000"/>
                </a:solidFill>
                <a:latin typeface="Times New Roman" pitchFamily="18" charset="0"/>
              </a:rPr>
              <a:t>怎样修改可获得锯齿波？</a:t>
            </a:r>
          </a:p>
        </p:txBody>
      </p:sp>
      <p:graphicFrame>
        <p:nvGraphicFramePr>
          <p:cNvPr id="52233" name="Object 9"/>
          <p:cNvGraphicFramePr>
            <a:graphicFrameLocks noChangeAspect="1"/>
          </p:cNvGraphicFramePr>
          <p:nvPr/>
        </p:nvGraphicFramePr>
        <p:xfrm>
          <a:off x="1752600" y="3554413"/>
          <a:ext cx="2057400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14" name="Photo Editor 照片" r:id="rId9" imgW="9495238" imgH="8257143" progId="MSPhotoEd.3">
                  <p:embed/>
                </p:oleObj>
              </mc:Choice>
              <mc:Fallback>
                <p:oleObj name="Photo Editor 照片" r:id="rId9" imgW="9495238" imgH="8257143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554413"/>
                        <a:ext cx="2057400" cy="1792287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4" name="Text Box 10"/>
          <p:cNvSpPr txBox="1">
            <a:spLocks noChangeArrowheads="1"/>
          </p:cNvSpPr>
          <p:nvPr/>
        </p:nvSpPr>
        <p:spPr bwMode="auto">
          <a:xfrm>
            <a:off x="5638800" y="4773613"/>
            <a:ext cx="3276600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400" b="1" dirty="0">
                <a:latin typeface="Times New Roman" pitchFamily="18" charset="0"/>
              </a:rPr>
              <a:t>   </a:t>
            </a:r>
            <a:r>
              <a:rPr lang="en-US" altLang="zh-CN" sz="2400" b="1" dirty="0" smtClean="0">
                <a:latin typeface="Times New Roman" pitchFamily="18" charset="0"/>
              </a:rPr>
              <a:t>     </a:t>
            </a:r>
            <a:r>
              <a:rPr lang="en-US" altLang="zh-CN" sz="2400" b="1" dirty="0">
                <a:latin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</a:rPr>
              <a:t>理性地调试”：哪些参数与幅值有关？哪些参数与频率有关？先调哪个参数？</a:t>
            </a:r>
            <a:endParaRPr kumimoji="1" lang="zh-CN" altLang="en-US" sz="2400" dirty="0">
              <a:latin typeface="Times New Roman" pitchFamily="18" charset="0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273800" y="2474913"/>
            <a:ext cx="1155700" cy="396875"/>
            <a:chOff x="3808" y="1480"/>
            <a:chExt cx="728" cy="250"/>
          </a:xfrm>
        </p:grpSpPr>
        <p:sp>
          <p:nvSpPr>
            <p:cNvPr id="52236" name="Line 12"/>
            <p:cNvSpPr>
              <a:spLocks noChangeShapeType="1"/>
            </p:cNvSpPr>
            <p:nvPr/>
          </p:nvSpPr>
          <p:spPr bwMode="auto">
            <a:xfrm>
              <a:off x="3808" y="1616"/>
              <a:ext cx="182" cy="0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7" name="Line 13"/>
            <p:cNvSpPr>
              <a:spLocks noChangeShapeType="1"/>
            </p:cNvSpPr>
            <p:nvPr/>
          </p:nvSpPr>
          <p:spPr bwMode="auto">
            <a:xfrm flipH="1">
              <a:off x="4309" y="1616"/>
              <a:ext cx="227" cy="0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8" name="Text Box 14"/>
            <p:cNvSpPr txBox="1">
              <a:spLocks noChangeArrowheads="1"/>
            </p:cNvSpPr>
            <p:nvPr/>
          </p:nvSpPr>
          <p:spPr bwMode="auto">
            <a:xfrm>
              <a:off x="3969" y="1480"/>
              <a:ext cx="40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>
                  <a:solidFill>
                    <a:srgbClr val="A50021"/>
                  </a:solidFill>
                  <a:latin typeface="Times New Roman" pitchFamily="18" charset="0"/>
                </a:rPr>
                <a:t>T/2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2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1" grpId="0" build="p" autoUpdateAnimBg="0"/>
      <p:bldP spid="52232" grpId="0" animBg="1" autoUpdateAnimBg="0"/>
      <p:bldP spid="52234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908050"/>
            <a:ext cx="4787900" cy="360363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ea typeface="华文行楷" pitchFamily="2" charset="-122"/>
              </a:rPr>
              <a:t>四、锯齿波发生电路</a:t>
            </a:r>
          </a:p>
        </p:txBody>
      </p:sp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3924300" y="1557338"/>
          <a:ext cx="4953000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34" name="Photo Editor 照片" r:id="rId3" imgW="17285714" imgH="7914286" progId="MSPhotoEd.3">
                  <p:embed/>
                </p:oleObj>
              </mc:Choice>
              <mc:Fallback>
                <p:oleObj name="Photo Editor 照片" r:id="rId3" imgW="17285714" imgH="7914286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557338"/>
                        <a:ext cx="4953000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2" name="Object 4"/>
          <p:cNvGraphicFramePr>
            <a:graphicFrameLocks noChangeAspect="1"/>
          </p:cNvGraphicFramePr>
          <p:nvPr/>
        </p:nvGraphicFramePr>
        <p:xfrm>
          <a:off x="6286500" y="414338"/>
          <a:ext cx="146208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35" name="Photo Editor 照片" r:id="rId5" imgW="5971429" imgH="4544059" progId="MSPhotoEd.3">
                  <p:embed/>
                </p:oleObj>
              </mc:Choice>
              <mc:Fallback>
                <p:oleObj name="Photo Editor 照片" r:id="rId5" imgW="5971429" imgH="4544059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0" y="414338"/>
                        <a:ext cx="1462088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253" name="Picture 5" descr="Dz080310"/>
          <p:cNvPicPr>
            <a:picLocks noChangeAspect="1" noChangeArrowheads="1"/>
          </p:cNvPicPr>
          <p:nvPr/>
        </p:nvPicPr>
        <p:blipFill>
          <a:blip r:embed="rId7"/>
          <a:srcRect b="63130"/>
          <a:stretch>
            <a:fillRect/>
          </a:stretch>
        </p:blipFill>
        <p:spPr bwMode="auto">
          <a:xfrm>
            <a:off x="3886200" y="3906838"/>
            <a:ext cx="5029200" cy="2066925"/>
          </a:xfrm>
          <a:prstGeom prst="rect">
            <a:avLst/>
          </a:prstGeom>
          <a:noFill/>
        </p:spPr>
      </p:pic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419100" y="1357298"/>
            <a:ext cx="3352800" cy="1379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sz="2400" b="1" dirty="0">
                <a:latin typeface="Times New Roman" pitchFamily="18" charset="0"/>
              </a:rPr>
              <a:t>1.  </a:t>
            </a:r>
            <a:r>
              <a:rPr lang="en-US" altLang="zh-CN" sz="2400" b="1" i="1" dirty="0">
                <a:latin typeface="Times New Roman" pitchFamily="18" charset="0"/>
              </a:rPr>
              <a:t>R</a:t>
            </a:r>
            <a:r>
              <a:rPr lang="en-US" altLang="zh-CN" sz="2400" b="1" baseline="-25000" dirty="0">
                <a:latin typeface="Times New Roman" pitchFamily="18" charset="0"/>
              </a:rPr>
              <a:t>3</a:t>
            </a:r>
            <a:r>
              <a:rPr lang="zh-CN" altLang="en-US" sz="2400" b="1" dirty="0">
                <a:latin typeface="Times New Roman" pitchFamily="18" charset="0"/>
              </a:rPr>
              <a:t>应大些？小些？</a:t>
            </a:r>
          </a:p>
          <a:p>
            <a:pPr eaLnBrk="0" hangingPunct="0">
              <a:lnSpc>
                <a:spcPct val="120000"/>
              </a:lnSpc>
            </a:pPr>
            <a:r>
              <a:rPr lang="en-US" altLang="zh-CN" sz="2400" b="1" dirty="0">
                <a:latin typeface="Times New Roman" pitchFamily="18" charset="0"/>
              </a:rPr>
              <a:t>2.  </a:t>
            </a:r>
            <a:r>
              <a:rPr lang="en-US" altLang="zh-CN" sz="2400" b="1" i="1" dirty="0">
                <a:latin typeface="Times New Roman" pitchFamily="18" charset="0"/>
              </a:rPr>
              <a:t>R</a:t>
            </a:r>
            <a:r>
              <a:rPr lang="en-US" altLang="zh-CN" sz="2400" b="1" baseline="-25000" dirty="0">
                <a:latin typeface="Times New Roman" pitchFamily="18" charset="0"/>
              </a:rPr>
              <a:t>W</a:t>
            </a:r>
            <a:r>
              <a:rPr lang="zh-CN" altLang="en-US" sz="2400" b="1" dirty="0">
                <a:latin typeface="Times New Roman" pitchFamily="18" charset="0"/>
              </a:rPr>
              <a:t>的滑动端在最上端和最下端时的波形？</a:t>
            </a:r>
          </a:p>
        </p:txBody>
      </p:sp>
      <p:pic>
        <p:nvPicPr>
          <p:cNvPr id="53255" name="Picture 7" descr="Dz080310"/>
          <p:cNvPicPr>
            <a:picLocks noChangeAspect="1" noChangeArrowheads="1"/>
          </p:cNvPicPr>
          <p:nvPr/>
        </p:nvPicPr>
        <p:blipFill>
          <a:blip r:embed="rId7"/>
          <a:srcRect l="10272" t="42212" r="25522" b="3888"/>
          <a:stretch>
            <a:fillRect/>
          </a:stretch>
        </p:blipFill>
        <p:spPr bwMode="auto">
          <a:xfrm>
            <a:off x="419100" y="2863867"/>
            <a:ext cx="3124200" cy="2922587"/>
          </a:xfrm>
          <a:prstGeom prst="rect">
            <a:avLst/>
          </a:prstGeom>
          <a:noFill/>
        </p:spPr>
      </p:pic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1409700" y="3930667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53257" name="AutoShape 9"/>
          <p:cNvSpPr>
            <a:spLocks/>
          </p:cNvSpPr>
          <p:nvPr/>
        </p:nvSpPr>
        <p:spPr bwMode="auto">
          <a:xfrm>
            <a:off x="2019300" y="4311667"/>
            <a:ext cx="769938" cy="419100"/>
          </a:xfrm>
          <a:prstGeom prst="borderCallout2">
            <a:avLst>
              <a:gd name="adj1" fmla="val 27273"/>
              <a:gd name="adj2" fmla="val -9898"/>
              <a:gd name="adj3" fmla="val 27273"/>
              <a:gd name="adj4" fmla="val -40412"/>
              <a:gd name="adj5" fmla="val -52273"/>
              <a:gd name="adj6" fmla="val -71958"/>
            </a:avLst>
          </a:prstGeom>
          <a:solidFill>
            <a:srgbClr val="66FF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altLang="zh-CN" sz="2400" b="1">
                <a:latin typeface="Times New Roman" pitchFamily="18" charset="0"/>
              </a:rPr>
              <a:t>≈</a:t>
            </a:r>
            <a:r>
              <a:rPr lang="en-US" altLang="zh-CN" sz="2400" b="1" i="1">
                <a:latin typeface="Times New Roman" pitchFamily="18" charset="0"/>
              </a:rPr>
              <a:t>T</a:t>
            </a:r>
          </a:p>
        </p:txBody>
      </p:sp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342900" y="5864246"/>
            <a:ext cx="33528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400" b="1" dirty="0">
                <a:latin typeface="Times New Roman" pitchFamily="18" charset="0"/>
              </a:rPr>
              <a:t>3.  </a:t>
            </a:r>
            <a:r>
              <a:rPr lang="en-US" altLang="zh-CN" sz="2400" b="1" i="1" dirty="0">
                <a:latin typeface="Times New Roman" pitchFamily="18" charset="0"/>
              </a:rPr>
              <a:t>R</a:t>
            </a:r>
            <a:r>
              <a:rPr lang="en-US" altLang="zh-CN" sz="2400" b="1" baseline="-25000" dirty="0">
                <a:latin typeface="Times New Roman" pitchFamily="18" charset="0"/>
              </a:rPr>
              <a:t>3</a:t>
            </a:r>
            <a:r>
              <a:rPr lang="zh-CN" altLang="en-US" sz="2400" b="1" dirty="0">
                <a:latin typeface="Times New Roman" pitchFamily="18" charset="0"/>
              </a:rPr>
              <a:t>短路时的波形？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286500" y="987425"/>
            <a:ext cx="1447800" cy="1484313"/>
            <a:chOff x="3984" y="457"/>
            <a:chExt cx="912" cy="935"/>
          </a:xfrm>
        </p:grpSpPr>
        <p:sp>
          <p:nvSpPr>
            <p:cNvPr id="53260" name="Line 12"/>
            <p:cNvSpPr>
              <a:spLocks noChangeShapeType="1"/>
            </p:cNvSpPr>
            <p:nvPr/>
          </p:nvSpPr>
          <p:spPr bwMode="auto">
            <a:xfrm flipH="1">
              <a:off x="4320" y="1248"/>
              <a:ext cx="96" cy="144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1" name="Line 13"/>
            <p:cNvSpPr>
              <a:spLocks noChangeShapeType="1"/>
            </p:cNvSpPr>
            <p:nvPr/>
          </p:nvSpPr>
          <p:spPr bwMode="auto">
            <a:xfrm>
              <a:off x="4320" y="1248"/>
              <a:ext cx="96" cy="144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2" name="Line 14"/>
            <p:cNvSpPr>
              <a:spLocks noChangeShapeType="1"/>
            </p:cNvSpPr>
            <p:nvPr/>
          </p:nvSpPr>
          <p:spPr bwMode="auto">
            <a:xfrm>
              <a:off x="3984" y="457"/>
              <a:ext cx="240" cy="861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3" name="Line 15"/>
            <p:cNvSpPr>
              <a:spLocks noChangeShapeType="1"/>
            </p:cNvSpPr>
            <p:nvPr/>
          </p:nvSpPr>
          <p:spPr bwMode="auto">
            <a:xfrm flipH="1">
              <a:off x="4704" y="457"/>
              <a:ext cx="192" cy="551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4" name="Oval 16"/>
            <p:cNvSpPr>
              <a:spLocks noChangeArrowheads="1"/>
            </p:cNvSpPr>
            <p:nvPr/>
          </p:nvSpPr>
          <p:spPr bwMode="auto">
            <a:xfrm>
              <a:off x="4681" y="963"/>
              <a:ext cx="48" cy="48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5" name="Oval 17"/>
            <p:cNvSpPr>
              <a:spLocks noChangeArrowheads="1"/>
            </p:cNvSpPr>
            <p:nvPr/>
          </p:nvSpPr>
          <p:spPr bwMode="auto">
            <a:xfrm>
              <a:off x="4200" y="1287"/>
              <a:ext cx="48" cy="48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270" name="AutoShape 22"/>
          <p:cNvSpPr>
            <a:spLocks/>
          </p:cNvSpPr>
          <p:nvPr/>
        </p:nvSpPr>
        <p:spPr bwMode="auto">
          <a:xfrm>
            <a:off x="3670300" y="5995988"/>
            <a:ext cx="4932363" cy="431800"/>
          </a:xfrm>
          <a:prstGeom prst="borderCallout1">
            <a:avLst>
              <a:gd name="adj1" fmla="val 26472"/>
              <a:gd name="adj2" fmla="val -1546"/>
              <a:gd name="adj3" fmla="val -340810"/>
              <a:gd name="adj4" fmla="val -17542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itchFamily="18" charset="0"/>
              </a:rPr>
              <a:t>若由输入电压确定，则将电压转换为频率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"/>
                                        <p:tgtEl>
                                          <p:spTgt spid="53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"/>
                                        <p:tgtEl>
                                          <p:spTgt spid="53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4" grpId="0" build="p" autoUpdateAnimBg="0"/>
      <p:bldP spid="53257" grpId="0" animBg="1" autoUpdateAnimBg="0"/>
      <p:bldP spid="53258" grpId="0" build="p" autoUpdateAnimBg="0"/>
      <p:bldP spid="5327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908050"/>
            <a:ext cx="6837363" cy="43180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ea typeface="华文行楷" pitchFamily="2" charset="-122"/>
              </a:rPr>
              <a:t>五、波形变换电路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474663" y="1300163"/>
            <a:ext cx="8435975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800">
                <a:latin typeface="华文行楷" pitchFamily="2" charset="-122"/>
                <a:ea typeface="华文行楷" pitchFamily="2" charset="-122"/>
              </a:rPr>
              <a:t>1.  </a:t>
            </a:r>
            <a:r>
              <a:rPr kumimoji="1" lang="zh-CN" altLang="en-US" sz="2800">
                <a:latin typeface="华文行楷" pitchFamily="2" charset="-122"/>
                <a:ea typeface="华文行楷" pitchFamily="2" charset="-122"/>
              </a:rPr>
              <a:t>利用基本电路实现波形变换</a:t>
            </a:r>
          </a:p>
          <a:p>
            <a:pPr>
              <a:lnSpc>
                <a:spcPct val="120000"/>
              </a:lnSpc>
            </a:pPr>
            <a:r>
              <a:rPr kumimoji="1" lang="zh-CN" altLang="en-US" sz="2800" b="1">
                <a:latin typeface="Times New Roman" pitchFamily="18" charset="0"/>
              </a:rPr>
              <a:t>      </a:t>
            </a:r>
            <a:r>
              <a:rPr kumimoji="1" lang="zh-CN" altLang="en-US" sz="2400" b="1">
                <a:latin typeface="Times New Roman" pitchFamily="18" charset="0"/>
              </a:rPr>
              <a:t>正弦波变方波、变矩形波、变二倍频，方波变三角波，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</a:rPr>
              <a:t>      三角波变方波，固定频率的三角波变正弦波</a:t>
            </a:r>
          </a:p>
        </p:txBody>
      </p:sp>
      <p:pic>
        <p:nvPicPr>
          <p:cNvPr id="54276" name="Picture 4" descr="Dz0803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5263" y="3433763"/>
            <a:ext cx="2581275" cy="3048000"/>
          </a:xfrm>
          <a:prstGeom prst="rect">
            <a:avLst/>
          </a:prstGeom>
          <a:noFill/>
        </p:spPr>
      </p:pic>
      <p:pic>
        <p:nvPicPr>
          <p:cNvPr id="54277" name="Picture 5" descr="Dz0803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3438" b="-3152"/>
          <a:stretch>
            <a:fillRect/>
          </a:stretch>
        </p:blipFill>
        <p:spPr bwMode="auto">
          <a:xfrm>
            <a:off x="4284663" y="3357563"/>
            <a:ext cx="4419600" cy="24463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4278" name="AutoShape 6"/>
          <p:cNvSpPr>
            <a:spLocks/>
          </p:cNvSpPr>
          <p:nvPr/>
        </p:nvSpPr>
        <p:spPr bwMode="auto">
          <a:xfrm>
            <a:off x="5427663" y="5948363"/>
            <a:ext cx="1741487" cy="476250"/>
          </a:xfrm>
          <a:prstGeom prst="borderCallout1">
            <a:avLst>
              <a:gd name="adj1" fmla="val 24491"/>
              <a:gd name="adj2" fmla="val -4375"/>
              <a:gd name="adj3" fmla="val -89621"/>
              <a:gd name="adj4" fmla="val -41102"/>
            </a:avLst>
          </a:prstGeom>
          <a:solidFill>
            <a:srgbClr val="00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如何得到？</a:t>
            </a:r>
          </a:p>
        </p:txBody>
      </p:sp>
      <p:sp>
        <p:nvSpPr>
          <p:cNvPr id="54279" name="AutoShape 7"/>
          <p:cNvSpPr>
            <a:spLocks/>
          </p:cNvSpPr>
          <p:nvPr/>
        </p:nvSpPr>
        <p:spPr bwMode="auto">
          <a:xfrm>
            <a:off x="474663" y="3890963"/>
            <a:ext cx="914400" cy="2286000"/>
          </a:xfrm>
          <a:prstGeom prst="borderCallout1">
            <a:avLst>
              <a:gd name="adj1" fmla="val 5000"/>
              <a:gd name="adj2" fmla="val 108333"/>
              <a:gd name="adj3" fmla="val 68194"/>
              <a:gd name="adj4" fmla="val 175000"/>
            </a:avLst>
          </a:prstGeom>
          <a:solidFill>
            <a:srgbClr val="00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400" b="1">
                <a:latin typeface="Times New Roman" pitchFamily="18" charset="0"/>
              </a:rPr>
              <a:t>利用电子开关改变比例系数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474663" y="2900363"/>
            <a:ext cx="5029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>
                <a:latin typeface="华文行楷" pitchFamily="2" charset="-122"/>
                <a:ea typeface="华文行楷" pitchFamily="2" charset="-122"/>
              </a:rPr>
              <a:t>2.  </a:t>
            </a:r>
            <a:r>
              <a:rPr kumimoji="1" lang="zh-CN" altLang="en-US" sz="2800">
                <a:latin typeface="华文行楷" pitchFamily="2" charset="-122"/>
                <a:ea typeface="华文行楷" pitchFamily="2" charset="-122"/>
              </a:rPr>
              <a:t>三角波变锯齿波</a:t>
            </a:r>
            <a:r>
              <a:rPr kumimoji="1" lang="zh-CN" altLang="en-US" sz="2800" b="1">
                <a:latin typeface="Times New Roman" pitchFamily="18" charset="0"/>
              </a:rPr>
              <a:t>：</a:t>
            </a:r>
            <a:r>
              <a:rPr kumimoji="1" lang="zh-CN" altLang="en-US" sz="2400" b="1">
                <a:latin typeface="Times New Roman" pitchFamily="18" charset="0"/>
              </a:rPr>
              <a:t>二倍频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 autoUpdateAnimBg="0"/>
      <p:bldP spid="54278" grpId="0" animBg="1" autoUpdateAnimBg="0"/>
      <p:bldP spid="54279" grpId="0" animBg="1" autoUpdateAnimBg="0"/>
      <p:bldP spid="54280" grpId="0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584200" y="1362075"/>
            <a:ext cx="76200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宋体" charset="-122"/>
              </a:rPr>
              <a:t>  </a:t>
            </a:r>
            <a:r>
              <a:rPr lang="en-US" altLang="zh-CN" sz="2800" b="1" dirty="0" smtClean="0">
                <a:solidFill>
                  <a:schemeClr val="bg1"/>
                </a:solidFill>
                <a:latin typeface="宋体" charset="-122"/>
              </a:rPr>
              <a:t> </a:t>
            </a:r>
            <a:r>
              <a:rPr lang="zh-CN" altLang="en-US" sz="2400" b="1" dirty="0" smtClean="0">
                <a:latin typeface="宋体" charset="-122"/>
              </a:rPr>
              <a:t>三</a:t>
            </a:r>
            <a:r>
              <a:rPr lang="zh-CN" altLang="en-US" sz="2400" b="1" dirty="0">
                <a:latin typeface="宋体" charset="-122"/>
              </a:rPr>
              <a:t>角波用傅立叶级数展开，除基波外，还含有</a:t>
            </a:r>
            <a:r>
              <a:rPr lang="en-US" altLang="zh-CN" sz="2400" b="1" dirty="0">
                <a:latin typeface="宋体" charset="-122"/>
              </a:rPr>
              <a:t>3</a:t>
            </a:r>
            <a:r>
              <a:rPr lang="zh-CN" altLang="en-US" sz="2400" b="1" dirty="0">
                <a:latin typeface="宋体" charset="-122"/>
              </a:rPr>
              <a:t>次、</a:t>
            </a:r>
            <a:r>
              <a:rPr lang="en-US" altLang="zh-CN" sz="2400" b="1" dirty="0">
                <a:latin typeface="宋体" charset="-122"/>
              </a:rPr>
              <a:t>5</a:t>
            </a:r>
            <a:r>
              <a:rPr lang="zh-CN" altLang="en-US" sz="2400" b="1" dirty="0">
                <a:latin typeface="宋体" charset="-122"/>
              </a:rPr>
              <a:t>次</a:t>
            </a:r>
            <a:r>
              <a:rPr lang="en-US" altLang="zh-CN" sz="2400" b="1" dirty="0">
                <a:latin typeface="Times New Roman"/>
              </a:rPr>
              <a:t>……</a:t>
            </a:r>
            <a:r>
              <a:rPr lang="zh-CN" altLang="en-US" sz="2400" b="1" dirty="0">
                <a:latin typeface="宋体" charset="-122"/>
              </a:rPr>
              <a:t>谐波。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714356"/>
            <a:ext cx="5029200" cy="685800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3. </a:t>
            </a:r>
            <a:r>
              <a:rPr lang="zh-CN" altLang="en-US" sz="28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三角波变正弦波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1114452" y="2290763"/>
            <a:ext cx="731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若输入信号的频率变化不大，则可用滤波法实现。</a:t>
            </a:r>
          </a:p>
        </p:txBody>
      </p:sp>
      <p:sp>
        <p:nvSpPr>
          <p:cNvPr id="55301" name="AutoShape 5"/>
          <p:cNvSpPr>
            <a:spLocks/>
          </p:cNvSpPr>
          <p:nvPr/>
        </p:nvSpPr>
        <p:spPr bwMode="auto">
          <a:xfrm>
            <a:off x="5121275" y="1866900"/>
            <a:ext cx="2303463" cy="476250"/>
          </a:xfrm>
          <a:prstGeom prst="borderCallout1">
            <a:avLst>
              <a:gd name="adj1" fmla="val 24000"/>
              <a:gd name="adj2" fmla="val -3310"/>
              <a:gd name="adj3" fmla="val 95949"/>
              <a:gd name="adj4" fmla="val -34458"/>
            </a:avLst>
          </a:prstGeom>
          <a:solidFill>
            <a:srgbClr val="CC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kumimoji="1" lang="zh-CN" altLang="en-US" sz="2400" b="1">
                <a:latin typeface="Times New Roman" pitchFamily="18" charset="0"/>
              </a:rPr>
              <a:t>范围是什么？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1133500" y="2790825"/>
            <a:ext cx="701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若输入信号的频率变化较大，则可用折线法实现</a:t>
            </a:r>
            <a:r>
              <a:rPr kumimoji="1" lang="zh-CN" altLang="en-US" sz="2400" dirty="0">
                <a:latin typeface="Times New Roman" pitchFamily="18" charset="0"/>
              </a:rPr>
              <a:t>。</a:t>
            </a:r>
          </a:p>
        </p:txBody>
      </p:sp>
      <p:pic>
        <p:nvPicPr>
          <p:cNvPr id="55303" name="Picture 7" descr="Dz0803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413" y="3357563"/>
            <a:ext cx="3810000" cy="3038475"/>
          </a:xfrm>
          <a:prstGeom prst="rect">
            <a:avLst/>
          </a:prstGeom>
          <a:noFill/>
        </p:spPr>
      </p:pic>
      <p:sp>
        <p:nvSpPr>
          <p:cNvPr id="55304" name="Line 8"/>
          <p:cNvSpPr>
            <a:spLocks noChangeShapeType="1"/>
          </p:cNvSpPr>
          <p:nvPr/>
        </p:nvSpPr>
        <p:spPr bwMode="auto">
          <a:xfrm>
            <a:off x="3790952" y="2747963"/>
            <a:ext cx="10668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8" grpId="0" build="p" autoUpdateAnimBg="0"/>
      <p:bldP spid="55300" grpId="0" build="p" autoUpdateAnimBg="0"/>
      <p:bldP spid="55301" grpId="0" animBg="1" autoUpdateAnimBg="0"/>
      <p:bldP spid="55302" grpId="0" build="p" autoUpdateAnimBg="0"/>
      <p:bldP spid="5530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692150"/>
            <a:ext cx="2808288" cy="609600"/>
          </a:xfr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zh-CN" altLang="en-US" sz="3200">
                <a:ea typeface="华文行楷" pitchFamily="2" charset="-122"/>
              </a:rPr>
              <a:t>讨论一</a:t>
            </a:r>
            <a:endParaRPr lang="zh-CN" altLang="en-US" sz="2400" b="1">
              <a:ea typeface="华文行楷" pitchFamily="2" charset="-122"/>
            </a:endParaRP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2471738" y="2085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1979613" y="2997200"/>
          <a:ext cx="4953000" cy="351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56" name="VISIO" r:id="rId4" imgW="4203360" imgH="2683080" progId="Visio.Drawing.5">
                  <p:embed/>
                </p:oleObj>
              </mc:Choice>
              <mc:Fallback>
                <p:oleObj name="VISIO" r:id="rId4" imgW="4203360" imgH="2683080" progId="Visio.Drawing.5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1428" b="12889"/>
                      <a:stretch>
                        <a:fillRect/>
                      </a:stretch>
                    </p:blipFill>
                    <p:spPr bwMode="auto">
                      <a:xfrm>
                        <a:off x="1979613" y="2997200"/>
                        <a:ext cx="4953000" cy="3511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611188" y="1196975"/>
            <a:ext cx="8077200" cy="177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45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已知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30000">
                <a:solidFill>
                  <a:schemeClr val="tx2"/>
                </a:solidFill>
                <a:latin typeface="Times New Roman" pitchFamily="18" charset="0"/>
              </a:rPr>
              <a:t>O1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和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30000">
                <a:solidFill>
                  <a:schemeClr val="tx2"/>
                </a:solidFill>
                <a:latin typeface="Times New Roman" pitchFamily="18" charset="0"/>
              </a:rPr>
              <a:t>O2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的峰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峰值均为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10V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，二极管为理想二极管。</a:t>
            </a:r>
            <a:b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</a:b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1. 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求出稳压管的稳压值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30000">
                <a:solidFill>
                  <a:schemeClr val="tx2"/>
                </a:solidFill>
                <a:latin typeface="Times New Roman" pitchFamily="18" charset="0"/>
              </a:rPr>
              <a:t>Z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和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itchFamily="18" charset="0"/>
              </a:rPr>
              <a:t>R</a:t>
            </a:r>
            <a:r>
              <a:rPr kumimoji="1" lang="en-US" altLang="zh-CN" sz="2400" b="1" baseline="-30000">
                <a:solidFill>
                  <a:schemeClr val="tx2"/>
                </a:solidFill>
                <a:latin typeface="Times New Roman" pitchFamily="18" charset="0"/>
              </a:rPr>
              <a:t>4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的阻值；</a:t>
            </a:r>
            <a:b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</a:b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2. 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定性画出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30000">
                <a:solidFill>
                  <a:schemeClr val="tx2"/>
                </a:solidFill>
                <a:latin typeface="Times New Roman" pitchFamily="18" charset="0"/>
              </a:rPr>
              <a:t>O1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、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30000">
                <a:solidFill>
                  <a:schemeClr val="tx2"/>
                </a:solidFill>
                <a:latin typeface="Times New Roman" pitchFamily="18" charset="0"/>
              </a:rPr>
              <a:t>O2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的波形图；</a:t>
            </a:r>
            <a:b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</a:b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</a:rPr>
              <a:t>3. 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求解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itchFamily="18" charset="0"/>
              </a:rPr>
              <a:t>q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itchFamily="18" charset="0"/>
              </a:rPr>
              <a:t>的表达式。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908050"/>
            <a:ext cx="8686800" cy="652463"/>
          </a:xfrm>
        </p:spPr>
        <p:txBody>
          <a:bodyPr/>
          <a:lstStyle/>
          <a:p>
            <a:pPr algn="l"/>
            <a:r>
              <a:rPr lang="zh-CN" altLang="en-US" sz="2800">
                <a:ea typeface="华文行楷" pitchFamily="2" charset="-122"/>
              </a:rPr>
              <a:t>讨论二：</a:t>
            </a:r>
            <a:r>
              <a:rPr lang="zh-CN" altLang="en-US" sz="2400" b="1"/>
              <a:t>设计实现</a:t>
            </a:r>
            <a:r>
              <a:rPr lang="zh-CN" altLang="en-US" sz="2400" b="1">
                <a:latin typeface="宋体" charset="-122"/>
              </a:rPr>
              <a:t>将峰值为</a:t>
            </a:r>
            <a:r>
              <a:rPr lang="en-US" altLang="zh-CN" sz="2400" b="1">
                <a:latin typeface="宋体" charset="-122"/>
              </a:rPr>
              <a:t>1V</a:t>
            </a:r>
            <a:r>
              <a:rPr lang="zh-CN" altLang="en-US" sz="2400" b="1">
                <a:latin typeface="宋体" charset="-122"/>
              </a:rPr>
              <a:t>、频率为</a:t>
            </a:r>
            <a:r>
              <a:rPr lang="en-US" altLang="zh-CN" sz="2400" b="1">
                <a:latin typeface="宋体" charset="-122"/>
              </a:rPr>
              <a:t>100Hz</a:t>
            </a:r>
            <a:r>
              <a:rPr lang="zh-CN" altLang="en-US" sz="2400" b="1">
                <a:latin typeface="宋体" charset="-122"/>
              </a:rPr>
              <a:t>的正弦波输入电压变换为峰值为</a:t>
            </a:r>
            <a:r>
              <a:rPr lang="en-US" altLang="zh-CN" sz="2400" b="1">
                <a:latin typeface="宋体" charset="-122"/>
              </a:rPr>
              <a:t>5V</a:t>
            </a:r>
            <a:r>
              <a:rPr lang="zh-CN" altLang="en-US" sz="2400" b="1">
                <a:latin typeface="宋体" charset="-122"/>
              </a:rPr>
              <a:t>、频率为</a:t>
            </a:r>
            <a:r>
              <a:rPr lang="en-US" altLang="zh-CN" sz="2400" b="1">
                <a:latin typeface="宋体" charset="-122"/>
              </a:rPr>
              <a:t>200Hz</a:t>
            </a:r>
            <a:r>
              <a:rPr lang="zh-CN" altLang="en-US" sz="2400" b="1">
                <a:latin typeface="宋体" charset="-122"/>
              </a:rPr>
              <a:t>锯齿波电压的电路</a:t>
            </a:r>
            <a:r>
              <a:rPr lang="zh-CN" altLang="en-US" sz="2400">
                <a:ea typeface="华文行楷" pitchFamily="2" charset="-122"/>
              </a:rPr>
              <a:t>。</a:t>
            </a:r>
          </a:p>
        </p:txBody>
      </p:sp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0" y="2076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8788" name="Object 4"/>
          <p:cNvGraphicFramePr>
            <a:graphicFrameLocks noChangeAspect="1"/>
          </p:cNvGraphicFramePr>
          <p:nvPr/>
        </p:nvGraphicFramePr>
        <p:xfrm>
          <a:off x="755650" y="2636838"/>
          <a:ext cx="7777163" cy="405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82" name="Multisim 7" r:id="rId3" imgW="8077200" imgH="3914775" progId="Multisim.Document">
                  <p:embed/>
                </p:oleObj>
              </mc:Choice>
              <mc:Fallback>
                <p:oleObj name="Multisim 7" r:id="rId3" imgW="8077200" imgH="3914775" progId="Multisim.Documen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6871"/>
                      <a:stretch>
                        <a:fillRect/>
                      </a:stretch>
                    </p:blipFill>
                    <p:spPr bwMode="auto">
                      <a:xfrm>
                        <a:off x="755650" y="2636838"/>
                        <a:ext cx="7777163" cy="4054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8790" name="Picture 6"/>
          <p:cNvPicPr>
            <a:picLocks noChangeAspect="1" noChangeArrowheads="1"/>
          </p:cNvPicPr>
          <p:nvPr/>
        </p:nvPicPr>
        <p:blipFill>
          <a:blip r:embed="rId5"/>
          <a:srcRect l="28514" t="22687" r="28532" b="25269"/>
          <a:stretch>
            <a:fillRect/>
          </a:stretch>
        </p:blipFill>
        <p:spPr bwMode="auto">
          <a:xfrm>
            <a:off x="611188" y="2636838"/>
            <a:ext cx="4392612" cy="397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92" name="Rectangle 8"/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8791" name="Object 7"/>
          <p:cNvGraphicFramePr>
            <a:graphicFrameLocks noChangeAspect="1"/>
          </p:cNvGraphicFramePr>
          <p:nvPr/>
        </p:nvGraphicFramePr>
        <p:xfrm>
          <a:off x="900113" y="1700213"/>
          <a:ext cx="719931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83" name="VISIO" r:id="rId6" imgW="6221520" imgH="684360" progId="Visio.Drawing.5">
                  <p:embed/>
                </p:oleObj>
              </mc:Choice>
              <mc:Fallback>
                <p:oleObj name="VISIO" r:id="rId6" imgW="6221520" imgH="684360" progId="Visio.Drawing.5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700213"/>
                        <a:ext cx="7199312" cy="79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47813" y="1844675"/>
            <a:ext cx="5616575" cy="762000"/>
          </a:xfrm>
        </p:spPr>
        <p:txBody>
          <a:bodyPr/>
          <a:lstStyle/>
          <a:p>
            <a:r>
              <a:rPr lang="en-US" altLang="zh-CN" b="1" dirty="0" smtClean="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§7.3</a:t>
            </a:r>
            <a:r>
              <a:rPr lang="en-US" altLang="zh-CN" dirty="0" smtClean="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  </a:t>
            </a:r>
            <a:r>
              <a:rPr lang="zh-CN" altLang="en-US" dirty="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信号的转换</a:t>
            </a:r>
          </a:p>
        </p:txBody>
      </p:sp>
      <p:sp>
        <p:nvSpPr>
          <p:cNvPr id="60425" name="Text Box 9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771775" y="2852738"/>
            <a:ext cx="20875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华文楷体" pitchFamily="2" charset="-122"/>
                <a:ea typeface="华文楷体" pitchFamily="2" charset="-122"/>
              </a:rPr>
              <a:t>一、概述</a:t>
            </a:r>
          </a:p>
        </p:txBody>
      </p:sp>
      <p:sp>
        <p:nvSpPr>
          <p:cNvPr id="60426" name="Text Box 10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771775" y="3429000"/>
            <a:ext cx="32400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华文楷体" pitchFamily="2" charset="-122"/>
                <a:ea typeface="华文楷体" pitchFamily="2" charset="-122"/>
              </a:rPr>
              <a:t>二、</a:t>
            </a:r>
            <a:r>
              <a:rPr kumimoji="1" lang="en-US" altLang="zh-CN" sz="2800" b="1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u</a:t>
            </a:r>
            <a:r>
              <a:rPr kumimoji="1" lang="en-US" altLang="zh-CN" sz="2800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kumimoji="1" lang="en-US" altLang="zh-CN" sz="2800" b="1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kumimoji="1" lang="en-US" altLang="zh-CN" sz="2800" b="1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kumimoji="1" lang="zh-CN" altLang="en-US" sz="2800" b="1" dirty="0">
                <a:latin typeface="华文楷体" pitchFamily="2" charset="-122"/>
                <a:ea typeface="华文楷体" pitchFamily="2" charset="-122"/>
              </a:rPr>
              <a:t>转换电路</a:t>
            </a:r>
          </a:p>
        </p:txBody>
      </p:sp>
      <p:sp>
        <p:nvSpPr>
          <p:cNvPr id="60427" name="Text Box 1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771775" y="4076700"/>
            <a:ext cx="33131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华文楷体" pitchFamily="2" charset="-122"/>
                <a:ea typeface="华文楷体" pitchFamily="2" charset="-122"/>
              </a:rPr>
              <a:t>三、精密整流电路</a:t>
            </a:r>
          </a:p>
        </p:txBody>
      </p:sp>
      <p:sp>
        <p:nvSpPr>
          <p:cNvPr id="60428" name="Text Box 12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2843213" y="4724400"/>
            <a:ext cx="34575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华文楷体" pitchFamily="2" charset="-122"/>
                <a:ea typeface="华文楷体" pitchFamily="2" charset="-122"/>
              </a:rPr>
              <a:t>四、</a:t>
            </a:r>
            <a:r>
              <a:rPr kumimoji="1" lang="en-US" altLang="zh-CN" sz="2800" b="1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u</a:t>
            </a:r>
            <a:r>
              <a:rPr kumimoji="1" lang="en-US" altLang="zh-CN" sz="2800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kumimoji="1" lang="en-US" altLang="zh-CN" sz="2800" b="1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 </a:t>
            </a:r>
            <a:r>
              <a:rPr kumimoji="1" lang="zh-CN" altLang="en-US" sz="2800" b="1" dirty="0">
                <a:latin typeface="华文楷体" pitchFamily="2" charset="-122"/>
                <a:ea typeface="华文楷体" pitchFamily="2" charset="-122"/>
              </a:rPr>
              <a:t>转换电路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904176" y="3357563"/>
            <a:ext cx="1223962" cy="1943100"/>
            <a:chOff x="2971" y="2115"/>
            <a:chExt cx="771" cy="1224"/>
          </a:xfrm>
        </p:grpSpPr>
        <p:sp>
          <p:nvSpPr>
            <p:cNvPr id="61443" name="Rectangle 3"/>
            <p:cNvSpPr>
              <a:spLocks noChangeArrowheads="1"/>
            </p:cNvSpPr>
            <p:nvPr/>
          </p:nvSpPr>
          <p:spPr bwMode="auto">
            <a:xfrm>
              <a:off x="2971" y="3022"/>
              <a:ext cx="363" cy="3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44" name="Rectangle 4"/>
            <p:cNvSpPr>
              <a:spLocks noChangeArrowheads="1"/>
            </p:cNvSpPr>
            <p:nvPr/>
          </p:nvSpPr>
          <p:spPr bwMode="auto">
            <a:xfrm>
              <a:off x="3243" y="2432"/>
              <a:ext cx="499" cy="2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45" name="Rectangle 5"/>
            <p:cNvSpPr>
              <a:spLocks noChangeArrowheads="1"/>
            </p:cNvSpPr>
            <p:nvPr/>
          </p:nvSpPr>
          <p:spPr bwMode="auto">
            <a:xfrm>
              <a:off x="3198" y="2115"/>
              <a:ext cx="408" cy="2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446" name="Rectangle 6"/>
          <p:cNvSpPr>
            <a:spLocks noGrp="1" noChangeArrowheads="1"/>
          </p:cNvSpPr>
          <p:nvPr>
            <p:ph type="title"/>
          </p:nvPr>
        </p:nvSpPr>
        <p:spPr>
          <a:xfrm>
            <a:off x="468313" y="1454140"/>
            <a:ext cx="5688012" cy="546100"/>
          </a:xfrm>
          <a:noFill/>
        </p:spPr>
        <p:txBody>
          <a:bodyPr/>
          <a:lstStyle/>
          <a:p>
            <a:pPr algn="l"/>
            <a:r>
              <a:rPr lang="zh-CN" altLang="en-US" sz="3600" dirty="0">
                <a:solidFill>
                  <a:schemeClr val="tx1"/>
                </a:solidFill>
                <a:ea typeface="华文行楷" pitchFamily="2" charset="-122"/>
              </a:rPr>
              <a:t>一、概述</a:t>
            </a:r>
            <a:endParaRPr lang="zh-CN" altLang="en-US" sz="4000" dirty="0">
              <a:solidFill>
                <a:schemeClr val="tx1"/>
              </a:solidFill>
              <a:latin typeface="华文彩云" pitchFamily="2" charset="-122"/>
              <a:ea typeface="华文行楷" pitchFamily="2" charset="-122"/>
            </a:endParaRPr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55650" y="2276475"/>
            <a:ext cx="8153400" cy="3048000"/>
          </a:xfrm>
          <a:noFill/>
          <a:ln/>
        </p:spPr>
        <p:txBody>
          <a:bodyPr/>
          <a:lstStyle/>
          <a:p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信号的发送：调幅、调频、调相</a:t>
            </a:r>
          </a:p>
          <a:p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信号的接收：解调</a:t>
            </a:r>
          </a:p>
          <a:p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信号对负载的驱动：</a:t>
            </a:r>
            <a:r>
              <a:rPr lang="en-US" altLang="zh-CN" sz="2800" b="1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800" b="1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b="1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800" b="1" i="1" dirty="0" err="1">
                <a:latin typeface="Times New Roman" pitchFamily="18" charset="0"/>
                <a:cs typeface="Times New Roman" pitchFamily="18" charset="0"/>
              </a:rPr>
              <a:t>i</a:t>
            </a:r>
            <a:endParaRPr lang="en-US" altLang="zh-CN" sz="28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信号的预处理：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AC-DC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（整流、检波、滤波）                  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DC-AC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（斩波）</a:t>
            </a:r>
          </a:p>
          <a:p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信号的接口：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A-D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zh-CN" sz="2800" b="1" dirty="0">
                <a:latin typeface="Times New Roman" pitchFamily="18" charset="0"/>
                <a:cs typeface="Times New Roman" pitchFamily="18" charset="0"/>
              </a:rPr>
              <a:t>如 </a:t>
            </a:r>
            <a:r>
              <a:rPr lang="en-US" altLang="zh-CN" sz="2800" b="1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800" b="1" i="1" dirty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），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D-A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7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>
            <a:spLocks noGrp="1" noChangeArrowheads="1"/>
          </p:cNvSpPr>
          <p:nvPr>
            <p:ph type="title"/>
          </p:nvPr>
        </p:nvSpPr>
        <p:spPr>
          <a:xfrm>
            <a:off x="323850" y="836613"/>
            <a:ext cx="4648200" cy="609600"/>
          </a:xfrm>
          <a:noFill/>
          <a:ln/>
        </p:spPr>
        <p:txBody>
          <a:bodyPr anchor="b"/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二</a:t>
            </a:r>
            <a:r>
              <a:rPr lang="zh-CN" altLang="en-US" sz="3200" dirty="0" smtClean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、</a:t>
            </a:r>
            <a:r>
              <a:rPr lang="en-US" altLang="zh-CN" sz="3200" b="1" i="1" dirty="0" smtClean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u</a:t>
            </a:r>
            <a: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-</a:t>
            </a:r>
            <a:r>
              <a:rPr lang="en-US" altLang="zh-CN" sz="3200" b="1" i="1" dirty="0" err="1" smtClean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i</a:t>
            </a:r>
            <a:r>
              <a:rPr lang="en-US" altLang="zh-CN" sz="3200" b="1" i="1" dirty="0" smtClean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zh-CN" altLang="zh-CN" sz="32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转换电路</a:t>
            </a:r>
            <a:endParaRPr lang="zh-CN" altLang="en-US" sz="3200" i="1" dirty="0">
              <a:solidFill>
                <a:schemeClr val="tx1"/>
              </a:solidFill>
              <a:latin typeface="华文行楷" pitchFamily="2" charset="-122"/>
              <a:ea typeface="华文行楷" pitchFamily="2" charset="-122"/>
            </a:endParaRPr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1790700" y="1570038"/>
          <a:ext cx="2209800" cy="194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0" name="Photo Editor 照片" r:id="rId3" imgW="17914286" imgH="7590476" progId="MSPhotoEd.3">
                  <p:embed/>
                </p:oleObj>
              </mc:Choice>
              <mc:Fallback>
                <p:oleObj name="Photo Editor 照片" r:id="rId3" imgW="17914286" imgH="7590476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99" r="5000" b="11617"/>
                      <a:stretch>
                        <a:fillRect/>
                      </a:stretch>
                    </p:blipFill>
                    <p:spPr bwMode="auto">
                      <a:xfrm>
                        <a:off x="1790700" y="1570038"/>
                        <a:ext cx="2209800" cy="194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1714500" y="4237038"/>
          <a:ext cx="1981200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1" name="Equation" r:id="rId5" imgW="1015920" imgH="393480" progId="Equation.3">
                  <p:embed/>
                </p:oleObj>
              </mc:Choice>
              <mc:Fallback>
                <p:oleObj name="Equation" r:id="rId5" imgW="101592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4237038"/>
                        <a:ext cx="1981200" cy="766762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5219700" y="1341438"/>
          <a:ext cx="2743200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2" name="Photo Editor 照片" r:id="rId7" imgW="10904762" imgH="8561905" progId="MSPhotoEd.3">
                  <p:embed/>
                </p:oleObj>
              </mc:Choice>
              <mc:Fallback>
                <p:oleObj name="Photo Editor 照片" r:id="rId7" imgW="10904762" imgH="8561905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8057"/>
                      <a:stretch>
                        <a:fillRect/>
                      </a:stretch>
                    </p:blipFill>
                    <p:spPr bwMode="auto">
                      <a:xfrm>
                        <a:off x="5219700" y="1341438"/>
                        <a:ext cx="2743200" cy="234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5372100" y="4237038"/>
          <a:ext cx="205740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3" name="Equation" r:id="rId9" imgW="1104840" imgH="393480" progId="Equation.3">
                  <p:embed/>
                </p:oleObj>
              </mc:Choice>
              <mc:Fallback>
                <p:oleObj name="Equation" r:id="rId9" imgW="1104840" imgH="393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2100" y="4237038"/>
                        <a:ext cx="2057400" cy="731837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723900" y="5075238"/>
            <a:ext cx="7924800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    </a:t>
            </a:r>
            <a:r>
              <a:rPr kumimoji="1" lang="en-US" altLang="zh-CN" sz="2400" b="1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若</a:t>
            </a:r>
            <a:r>
              <a:rPr kumimoji="1" lang="zh-CN" altLang="en-US" sz="2400" b="1" dirty="0">
                <a:latin typeface="Times New Roman" pitchFamily="18" charset="0"/>
              </a:rPr>
              <a:t>信号源不能输出电流，则选电路一；若信号源能够输出一定的电流，则可选电路二。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    若</a:t>
            </a:r>
            <a:r>
              <a:rPr kumimoji="1" lang="zh-CN" altLang="en-US" sz="2400" b="1" dirty="0">
                <a:latin typeface="Times New Roman" pitchFamily="18" charset="0"/>
              </a:rPr>
              <a:t>负载需接地，则上述两电路均不符合要求。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571500" y="14938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电路一</a:t>
            </a:r>
          </a:p>
        </p:txBody>
      </p:sp>
      <p:sp>
        <p:nvSpPr>
          <p:cNvPr id="62473" name="Text Box 9"/>
          <p:cNvSpPr txBox="1">
            <a:spLocks noChangeArrowheads="1"/>
          </p:cNvSpPr>
          <p:nvPr/>
        </p:nvSpPr>
        <p:spPr bwMode="auto">
          <a:xfrm>
            <a:off x="4305300" y="1417638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电路二</a:t>
            </a: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952500" y="3627438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引入了电流串联负反馈</a:t>
            </a:r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5295900" y="3627438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引入了电流并联负反馈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2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2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2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1" grpId="0" build="p" autoUpdateAnimBg="0"/>
      <p:bldP spid="62472" grpId="0" build="p" autoUpdateAnimBg="0"/>
      <p:bldP spid="62473" grpId="0" build="p" autoUpdateAnimBg="0"/>
      <p:bldP spid="62474" grpId="0" build="p" autoUpdateAnimBg="0"/>
      <p:bldP spid="62475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6396" t="24771" r="41411" b="27928"/>
          <a:stretch>
            <a:fillRect/>
          </a:stretch>
        </p:blipFill>
        <p:spPr>
          <a:xfrm>
            <a:off x="1476375" y="1484313"/>
            <a:ext cx="6034088" cy="4525962"/>
          </a:xfrm>
          <a:noFill/>
          <a:ln/>
        </p:spPr>
      </p:pic>
      <p:sp>
        <p:nvSpPr>
          <p:cNvPr id="119815" name="AutoShape 7"/>
          <p:cNvSpPr>
            <a:spLocks/>
          </p:cNvSpPr>
          <p:nvPr/>
        </p:nvSpPr>
        <p:spPr bwMode="auto">
          <a:xfrm>
            <a:off x="2124075" y="1989138"/>
            <a:ext cx="1579563" cy="690562"/>
          </a:xfrm>
          <a:prstGeom prst="borderCallout1">
            <a:avLst>
              <a:gd name="adj1" fmla="val 16551"/>
              <a:gd name="adj2" fmla="val 104824"/>
              <a:gd name="adj3" fmla="val 107815"/>
              <a:gd name="adj4" fmla="val 153870"/>
            </a:avLst>
          </a:prstGeom>
          <a:solidFill>
            <a:srgbClr val="66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000" b="1"/>
              <a:t>频率逐渐变为单一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Grp="1" noChangeArrowheads="1"/>
          </p:cNvSpPr>
          <p:nvPr>
            <p:ph type="title"/>
          </p:nvPr>
        </p:nvSpPr>
        <p:spPr>
          <a:xfrm>
            <a:off x="250825" y="908050"/>
            <a:ext cx="3733800" cy="457200"/>
          </a:xfrm>
          <a:noFill/>
          <a:ln/>
        </p:spPr>
        <p:txBody>
          <a:bodyPr anchor="b"/>
          <a:lstStyle/>
          <a:p>
            <a:pPr algn="l">
              <a:spcBef>
                <a:spcPct val="50000"/>
              </a:spcBef>
            </a:pPr>
            <a:r>
              <a:rPr lang="zh-CN" altLang="zh-CN" sz="3200">
                <a:solidFill>
                  <a:schemeClr val="tx1"/>
                </a:solidFill>
                <a:ea typeface="华文行楷" pitchFamily="2" charset="-122"/>
              </a:rPr>
              <a:t>豪兰德电流源电路</a:t>
            </a:r>
            <a:endParaRPr lang="zh-CN" altLang="en-US" sz="3600">
              <a:solidFill>
                <a:schemeClr val="tx1"/>
              </a:solidFill>
              <a:latin typeface="隶书" pitchFamily="49" charset="-122"/>
              <a:ea typeface="华文行楷" pitchFamily="2" charset="-122"/>
            </a:endParaRPr>
          </a:p>
        </p:txBody>
      </p:sp>
      <p:graphicFrame>
        <p:nvGraphicFramePr>
          <p:cNvPr id="63491" name="Object 3"/>
          <p:cNvGraphicFramePr>
            <a:graphicFrameLocks noChangeAspect="1"/>
          </p:cNvGraphicFramePr>
          <p:nvPr/>
        </p:nvGraphicFramePr>
        <p:xfrm>
          <a:off x="4211638" y="3213100"/>
          <a:ext cx="316865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4" name="Equation" r:id="rId3" imgW="1562040" imgH="431640" progId="Equation.3">
                  <p:embed/>
                </p:oleObj>
              </mc:Choice>
              <mc:Fallback>
                <p:oleObj name="Equation" r:id="rId3" imgW="156204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3213100"/>
                        <a:ext cx="3168650" cy="8747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838200" y="4246563"/>
            <a:ext cx="746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电路既引入了负反馈，又引入了正反馈。</a:t>
            </a:r>
          </a:p>
        </p:txBody>
      </p:sp>
      <p:graphicFrame>
        <p:nvGraphicFramePr>
          <p:cNvPr id="63493" name="Object 5"/>
          <p:cNvGraphicFramePr>
            <a:graphicFrameLocks noChangeAspect="1"/>
          </p:cNvGraphicFramePr>
          <p:nvPr/>
        </p:nvGraphicFramePr>
        <p:xfrm>
          <a:off x="971550" y="4797425"/>
          <a:ext cx="6707188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5" name="公式" r:id="rId5" imgW="3340080" imgH="507960" progId="Equation.3">
                  <p:embed/>
                </p:oleObj>
              </mc:Choice>
              <mc:Fallback>
                <p:oleObj name="公式" r:id="rId5" imgW="3340080" imgH="5079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797425"/>
                        <a:ext cx="6707188" cy="10191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900113" y="5949950"/>
            <a:ext cx="424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>
                <a:latin typeface="Times New Roman" pitchFamily="18" charset="0"/>
              </a:rPr>
              <a:t>R</a:t>
            </a:r>
            <a:r>
              <a:rPr kumimoji="1" lang="en-US" altLang="zh-CN" sz="2400" b="1" baseline="-25000">
                <a:latin typeface="Times New Roman" pitchFamily="18" charset="0"/>
              </a:rPr>
              <a:t>o</a:t>
            </a:r>
            <a:r>
              <a:rPr kumimoji="1" lang="en-US" altLang="zh-CN" sz="2400" b="1">
                <a:latin typeface="Times New Roman" pitchFamily="18" charset="0"/>
              </a:rPr>
              <a:t>=∞!  </a:t>
            </a:r>
            <a:r>
              <a:rPr kumimoji="1" lang="zh-CN" altLang="en-US" sz="2400" b="1">
                <a:latin typeface="Times New Roman" pitchFamily="18" charset="0"/>
              </a:rPr>
              <a:t>如何求解输出电阻？</a:t>
            </a:r>
          </a:p>
        </p:txBody>
      </p:sp>
      <p:graphicFrame>
        <p:nvGraphicFramePr>
          <p:cNvPr id="63495" name="Object 7"/>
          <p:cNvGraphicFramePr>
            <a:graphicFrameLocks noChangeAspect="1"/>
          </p:cNvGraphicFramePr>
          <p:nvPr/>
        </p:nvGraphicFramePr>
        <p:xfrm>
          <a:off x="395288" y="1485900"/>
          <a:ext cx="3529012" cy="245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6" name="Photo Editor 照片" r:id="rId7" imgW="10619048" imgH="7380952" progId="MSPhotoEd.3">
                  <p:embed/>
                </p:oleObj>
              </mc:Choice>
              <mc:Fallback>
                <p:oleObj name="Photo Editor 照片" r:id="rId7" imgW="10619048" imgH="7380952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485900"/>
                        <a:ext cx="3529012" cy="245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067175" y="1125538"/>
            <a:ext cx="4645025" cy="2011362"/>
            <a:chOff x="2562" y="482"/>
            <a:chExt cx="2926" cy="1267"/>
          </a:xfrm>
        </p:grpSpPr>
        <p:graphicFrame>
          <p:nvGraphicFramePr>
            <p:cNvPr id="63500" name="Object 12"/>
            <p:cNvGraphicFramePr>
              <a:graphicFrameLocks noChangeAspect="1"/>
            </p:cNvGraphicFramePr>
            <p:nvPr/>
          </p:nvGraphicFramePr>
          <p:xfrm>
            <a:off x="2608" y="845"/>
            <a:ext cx="2880" cy="9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37" name="公式" r:id="rId9" imgW="2184120" imgH="685800" progId="Equation.3">
                    <p:embed/>
                  </p:oleObj>
                </mc:Choice>
                <mc:Fallback>
                  <p:oleObj name="公式" r:id="rId9" imgW="2184120" imgH="68580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" y="845"/>
                          <a:ext cx="2880" cy="904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501" name="Text Box 13"/>
            <p:cNvSpPr txBox="1">
              <a:spLocks noChangeArrowheads="1"/>
            </p:cNvSpPr>
            <p:nvPr/>
          </p:nvSpPr>
          <p:spPr bwMode="auto">
            <a:xfrm>
              <a:off x="2562" y="482"/>
              <a:ext cx="222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理想运放情况下：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build="p" autoUpdateAnimBg="0"/>
      <p:bldP spid="63494" grpId="0" build="p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1363663" y="2789238"/>
          <a:ext cx="2971800" cy="186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52" name="Photo Editor 照片" r:id="rId3" imgW="17476190" imgH="9221487" progId="MSPhotoEd.3">
                  <p:embed/>
                </p:oleObj>
              </mc:Choice>
              <mc:Fallback>
                <p:oleObj name="Photo Editor 照片" r:id="rId3" imgW="17476190" imgH="9221487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6830" r="46249" b="19200"/>
                      <a:stretch>
                        <a:fillRect/>
                      </a:stretch>
                    </p:blipFill>
                    <p:spPr bwMode="auto">
                      <a:xfrm>
                        <a:off x="1363663" y="2789238"/>
                        <a:ext cx="2971800" cy="186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1040542" y="2103438"/>
            <a:ext cx="768352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为什么一般的整流电路不能作为精密的信号处理电路？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250825" y="836613"/>
            <a:ext cx="6750050" cy="517525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ea typeface="华文行楷" pitchFamily="2" charset="-122"/>
              </a:rPr>
              <a:t>三、精密整流电路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982663" y="5227638"/>
            <a:ext cx="7315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Times New Roman" pitchFamily="18" charset="0"/>
              </a:rPr>
              <a:t>     </a:t>
            </a:r>
            <a:r>
              <a:rPr kumimoji="1" lang="en-US" altLang="zh-CN" sz="2400" dirty="0" smtClean="0">
                <a:latin typeface="Times New Roman" pitchFamily="18" charset="0"/>
              </a:rPr>
              <a:t>   </a:t>
            </a:r>
            <a:r>
              <a:rPr kumimoji="1" lang="zh-CN" altLang="en-US" sz="2400" b="1" dirty="0" smtClean="0">
                <a:latin typeface="Times New Roman" pitchFamily="18" charset="0"/>
              </a:rPr>
              <a:t>若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Imax</a:t>
            </a:r>
            <a:r>
              <a:rPr kumimoji="1" lang="en-US" altLang="zh-CN" sz="2400" b="1" dirty="0">
                <a:latin typeface="Times New Roman" pitchFamily="18" charset="0"/>
              </a:rPr>
              <a:t>&lt;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on</a:t>
            </a:r>
            <a:r>
              <a:rPr kumimoji="1" lang="zh-CN" altLang="en-US" sz="2400" b="1" dirty="0">
                <a:latin typeface="Times New Roman" pitchFamily="18" charset="0"/>
              </a:rPr>
              <a:t>，则在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I</a:t>
            </a:r>
            <a:r>
              <a:rPr kumimoji="1" lang="zh-CN" altLang="en-US" sz="2400" b="1" dirty="0">
                <a:latin typeface="Times New Roman" pitchFamily="18" charset="0"/>
              </a:rPr>
              <a:t>的整个周期中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O</a:t>
            </a:r>
            <a:r>
              <a:rPr kumimoji="1" lang="zh-CN" altLang="en-US" sz="2400" b="1" dirty="0">
                <a:latin typeface="Times New Roman" pitchFamily="18" charset="0"/>
              </a:rPr>
              <a:t>始终为零；若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Imax</a:t>
            </a:r>
            <a:r>
              <a:rPr kumimoji="1" lang="en-US" altLang="zh-CN" sz="2400" b="1" dirty="0">
                <a:latin typeface="Times New Roman" pitchFamily="18" charset="0"/>
              </a:rPr>
              <a:t>&gt;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on</a:t>
            </a:r>
            <a:r>
              <a:rPr kumimoji="1" lang="en-US" altLang="zh-CN" sz="2400" b="1" baseline="-25000" dirty="0">
                <a:latin typeface="Times New Roman" pitchFamily="18" charset="0"/>
              </a:rPr>
              <a:t> </a:t>
            </a:r>
            <a:r>
              <a:rPr kumimoji="1" lang="zh-CN" altLang="en-US" sz="2400" b="1" dirty="0">
                <a:latin typeface="Times New Roman" pitchFamily="18" charset="0"/>
              </a:rPr>
              <a:t>，则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O</a:t>
            </a:r>
            <a:r>
              <a:rPr kumimoji="1" lang="zh-CN" altLang="en-US" sz="2400" b="1" dirty="0">
                <a:latin typeface="Times New Roman" pitchFamily="18" charset="0"/>
              </a:rPr>
              <a:t>仅在大于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on</a:t>
            </a:r>
            <a:r>
              <a:rPr kumimoji="1" lang="zh-CN" altLang="en-US" sz="2400" b="1" dirty="0">
                <a:latin typeface="Times New Roman" pitchFamily="18" charset="0"/>
              </a:rPr>
              <a:t>近似为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I</a:t>
            </a:r>
            <a:r>
              <a:rPr kumimoji="1" lang="zh-CN" altLang="en-US" sz="2400" b="1" dirty="0">
                <a:latin typeface="Times New Roman" pitchFamily="18" charset="0"/>
              </a:rPr>
              <a:t>，失真。</a:t>
            </a:r>
            <a:endParaRPr kumimoji="1" lang="zh-CN" altLang="en-US" sz="2400" b="1" baseline="-25000" dirty="0">
              <a:latin typeface="Times New Roman" pitchFamily="18" charset="0"/>
            </a:endParaRPr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449263" y="1341438"/>
            <a:ext cx="8305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</a:rPr>
              <a:t>    </a:t>
            </a:r>
            <a:r>
              <a:rPr kumimoji="1" lang="en-US" altLang="zh-CN" sz="2400" b="1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精密</a:t>
            </a:r>
            <a:r>
              <a:rPr kumimoji="1" lang="zh-CN" altLang="en-US" sz="2400" b="1" dirty="0">
                <a:latin typeface="Times New Roman" pitchFamily="18" charset="0"/>
              </a:rPr>
              <a:t>整流电路是信号处理电路，不是电源中</a:t>
            </a:r>
            <a:r>
              <a:rPr kumimoji="1" lang="en-US" altLang="zh-CN" sz="2400" b="1" dirty="0">
                <a:latin typeface="Times New Roman" pitchFamily="18" charset="0"/>
              </a:rPr>
              <a:t>AC-DC</a:t>
            </a:r>
            <a:r>
              <a:rPr kumimoji="1" lang="zh-CN" altLang="en-US" sz="2400" b="1" dirty="0">
                <a:latin typeface="Times New Roman" pitchFamily="18" charset="0"/>
              </a:rPr>
              <a:t>的能量转换电路；实现微小信号的整流。</a:t>
            </a:r>
          </a:p>
        </p:txBody>
      </p:sp>
      <p:pic>
        <p:nvPicPr>
          <p:cNvPr id="64519" name="Picture 7" descr="Dz080405"/>
          <p:cNvPicPr>
            <a:picLocks noChangeAspect="1" noChangeArrowheads="1"/>
          </p:cNvPicPr>
          <p:nvPr/>
        </p:nvPicPr>
        <p:blipFill>
          <a:blip r:embed="rId5" cstate="print"/>
          <a:srcRect l="66251" b="8623"/>
          <a:stretch>
            <a:fillRect/>
          </a:stretch>
        </p:blipFill>
        <p:spPr bwMode="auto">
          <a:xfrm>
            <a:off x="4716463" y="2636838"/>
            <a:ext cx="1812925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 autoUpdateAnimBg="0"/>
      <p:bldP spid="64517" grpId="0" build="p" autoUpdateAnimBg="0"/>
      <p:bldP spid="64518" grpId="0" build="p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1042988" y="1341438"/>
          <a:ext cx="3352800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6" name="Photo Editor 照片" r:id="rId3" imgW="22104762" imgH="10000000" progId="MSPhotoEd.3">
                  <p:embed/>
                </p:oleObj>
              </mc:Choice>
              <mc:Fallback>
                <p:oleObj name="Photo Editor 照片" r:id="rId3" imgW="22104762" imgH="10000000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7501" b="8521"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3352800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9" name="Line 3"/>
          <p:cNvSpPr>
            <a:spLocks noChangeShapeType="1"/>
          </p:cNvSpPr>
          <p:nvPr/>
        </p:nvSpPr>
        <p:spPr bwMode="auto">
          <a:xfrm>
            <a:off x="3200400" y="1739900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40" name="Line 4"/>
          <p:cNvSpPr>
            <a:spLocks noChangeShapeType="1"/>
          </p:cNvSpPr>
          <p:nvPr/>
        </p:nvSpPr>
        <p:spPr bwMode="auto">
          <a:xfrm flipH="1">
            <a:off x="2843213" y="2132013"/>
            <a:ext cx="50482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00563" y="1268413"/>
            <a:ext cx="3835400" cy="1419225"/>
            <a:chOff x="2835" y="663"/>
            <a:chExt cx="2416" cy="894"/>
          </a:xfrm>
        </p:grpSpPr>
        <p:sp>
          <p:nvSpPr>
            <p:cNvPr id="65542" name="Text Box 6"/>
            <p:cNvSpPr txBox="1">
              <a:spLocks noChangeArrowheads="1"/>
            </p:cNvSpPr>
            <p:nvPr/>
          </p:nvSpPr>
          <p:spPr bwMode="auto">
            <a:xfrm>
              <a:off x="2835" y="663"/>
              <a:ext cx="17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设</a:t>
              </a:r>
              <a:r>
                <a:rPr kumimoji="1" lang="en-US" altLang="zh-CN" sz="2400" b="1" i="1">
                  <a:latin typeface="Times New Roman" pitchFamily="18" charset="0"/>
                </a:rPr>
                <a:t>R</a:t>
              </a:r>
              <a:r>
                <a:rPr kumimoji="1" lang="zh-CN" altLang="en-US" sz="2400" b="1">
                  <a:latin typeface="Times New Roman" pitchFamily="18" charset="0"/>
                </a:rPr>
                <a:t>＝</a:t>
              </a:r>
              <a:r>
                <a:rPr kumimoji="1" lang="en-US" altLang="zh-CN" sz="2400" b="1" i="1">
                  <a:latin typeface="Times New Roman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itchFamily="18" charset="0"/>
                </a:rPr>
                <a:t>f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graphicFrame>
          <p:nvGraphicFramePr>
            <p:cNvPr id="65543" name="Object 7"/>
            <p:cNvGraphicFramePr>
              <a:graphicFrameLocks noChangeAspect="1"/>
            </p:cNvGraphicFramePr>
            <p:nvPr/>
          </p:nvGraphicFramePr>
          <p:xfrm>
            <a:off x="3075" y="951"/>
            <a:ext cx="2176" cy="6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887" name="Equation" r:id="rId5" imgW="1726920" imgH="482400" progId="Equation.3">
                    <p:embed/>
                  </p:oleObj>
                </mc:Choice>
                <mc:Fallback>
                  <p:oleObj name="Equation" r:id="rId5" imgW="1726920" imgH="48240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5" y="951"/>
                          <a:ext cx="2176" cy="606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4859338" y="2636838"/>
          <a:ext cx="3465512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8" name="Equation" r:id="rId7" imgW="1739880" imgH="482400" progId="Equation.3">
                  <p:embed/>
                </p:oleObj>
              </mc:Choice>
              <mc:Fallback>
                <p:oleObj name="Equation" r:id="rId7" imgW="1739880" imgH="482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2636838"/>
                        <a:ext cx="3465512" cy="9556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5" name="Object 9"/>
          <p:cNvGraphicFramePr>
            <a:graphicFrameLocks noChangeAspect="1"/>
          </p:cNvGraphicFramePr>
          <p:nvPr/>
        </p:nvGraphicFramePr>
        <p:xfrm>
          <a:off x="685800" y="4025900"/>
          <a:ext cx="2514600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9" name="Photo Editor 照片" r:id="rId9" imgW="22104762" imgH="10000000" progId="MSPhotoEd.3">
                  <p:embed/>
                </p:oleObj>
              </mc:Choice>
              <mc:Fallback>
                <p:oleObj name="Photo Editor 照片" r:id="rId9" imgW="22104762" imgH="10000000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7500" b="16811"/>
                      <a:stretch>
                        <a:fillRect/>
                      </a:stretch>
                    </p:blipFill>
                    <p:spPr bwMode="auto">
                      <a:xfrm>
                        <a:off x="685800" y="4025900"/>
                        <a:ext cx="2514600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6" name="Text Box 10"/>
          <p:cNvSpPr txBox="1">
            <a:spLocks noChangeArrowheads="1"/>
          </p:cNvSpPr>
          <p:nvPr/>
        </p:nvSpPr>
        <p:spPr bwMode="auto">
          <a:xfrm>
            <a:off x="3492500" y="3860800"/>
            <a:ext cx="51943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Times New Roman" pitchFamily="18" charset="0"/>
              </a:rPr>
              <a:t>    </a:t>
            </a:r>
            <a:r>
              <a:rPr kumimoji="1" lang="en-US" altLang="zh-CN" sz="2400" dirty="0" smtClean="0">
                <a:latin typeface="Times New Roman" pitchFamily="18" charset="0"/>
              </a:rPr>
              <a:t>     </a:t>
            </a:r>
            <a:r>
              <a:rPr kumimoji="1" lang="zh-CN" altLang="en-US" sz="2400" b="1" dirty="0" smtClean="0">
                <a:solidFill>
                  <a:srgbClr val="A50021"/>
                </a:solidFill>
                <a:latin typeface="Times New Roman" pitchFamily="18" charset="0"/>
              </a:rPr>
              <a:t>对于</a:t>
            </a: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将二极管和晶体管作电子开关的集成运放应用电路，在分析电路时，首先应判断管子相当于开关闭合还是断开，它们的状态往往决定于输入信号或输出信号的极性。</a:t>
            </a:r>
          </a:p>
        </p:txBody>
      </p:sp>
      <p:sp>
        <p:nvSpPr>
          <p:cNvPr id="65547" name="Rectangle 11"/>
          <p:cNvSpPr>
            <a:spLocks noGrp="1" noChangeArrowheads="1"/>
          </p:cNvSpPr>
          <p:nvPr>
            <p:ph type="title"/>
          </p:nvPr>
        </p:nvSpPr>
        <p:spPr>
          <a:xfrm>
            <a:off x="250825" y="836613"/>
            <a:ext cx="7627938" cy="45085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精密整流电路的组成</a:t>
            </a:r>
          </a:p>
        </p:txBody>
      </p:sp>
      <p:sp>
        <p:nvSpPr>
          <p:cNvPr id="65548" name="AutoShape 12"/>
          <p:cNvSpPr>
            <a:spLocks/>
          </p:cNvSpPr>
          <p:nvPr/>
        </p:nvSpPr>
        <p:spPr bwMode="auto">
          <a:xfrm>
            <a:off x="3276600" y="5778500"/>
            <a:ext cx="5410200" cy="457200"/>
          </a:xfrm>
          <a:prstGeom prst="borderCallout1">
            <a:avLst>
              <a:gd name="adj1" fmla="val 25000"/>
              <a:gd name="adj2" fmla="val -1407"/>
              <a:gd name="adj3" fmla="val 63542"/>
              <a:gd name="adj4" fmla="val -12764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2000" b="1">
                <a:latin typeface="Times New Roman" pitchFamily="18" charset="0"/>
              </a:rPr>
              <a:t>半波整流，若加</a:t>
            </a:r>
            <a:r>
              <a:rPr kumimoji="1" lang="en-US" altLang="zh-CN" sz="2000" b="1" i="1">
                <a:latin typeface="Times New Roman" pitchFamily="18" charset="0"/>
              </a:rPr>
              <a:t>u</a:t>
            </a:r>
            <a:r>
              <a:rPr kumimoji="1" lang="en-US" altLang="zh-CN" sz="2000" b="1" baseline="-25000">
                <a:latin typeface="Times New Roman" pitchFamily="18" charset="0"/>
              </a:rPr>
              <a:t>I</a:t>
            </a:r>
            <a:r>
              <a:rPr kumimoji="1" lang="zh-CN" altLang="en-US" sz="2000" b="1">
                <a:latin typeface="Times New Roman" pitchFamily="18" charset="0"/>
              </a:rPr>
              <a:t>的负半周，则实现全波整流</a:t>
            </a:r>
          </a:p>
        </p:txBody>
      </p:sp>
      <p:graphicFrame>
        <p:nvGraphicFramePr>
          <p:cNvPr id="65549" name="Object 13"/>
          <p:cNvGraphicFramePr>
            <a:graphicFrameLocks noChangeAspect="1"/>
          </p:cNvGraphicFramePr>
          <p:nvPr/>
        </p:nvGraphicFramePr>
        <p:xfrm>
          <a:off x="609600" y="1892300"/>
          <a:ext cx="6858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0" name="Equation" r:id="rId10" imgW="393480" imgH="215640" progId="Equation.3">
                  <p:embed/>
                </p:oleObj>
              </mc:Choice>
              <mc:Fallback>
                <p:oleObj name="Equation" r:id="rId10" imgW="39348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892300"/>
                        <a:ext cx="685800" cy="37623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66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0" name="Object 14"/>
          <p:cNvGraphicFramePr>
            <a:graphicFrameLocks noChangeAspect="1"/>
          </p:cNvGraphicFramePr>
          <p:nvPr/>
        </p:nvGraphicFramePr>
        <p:xfrm>
          <a:off x="609600" y="2806700"/>
          <a:ext cx="6858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1" name="Equation" r:id="rId12" imgW="393480" imgH="215640" progId="Equation.3">
                  <p:embed/>
                </p:oleObj>
              </mc:Choice>
              <mc:Fallback>
                <p:oleObj name="Equation" r:id="rId12" imgW="393480" imgH="215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806700"/>
                        <a:ext cx="685800" cy="37623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99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51" name="AutoShape 15"/>
          <p:cNvSpPr>
            <a:spLocks/>
          </p:cNvSpPr>
          <p:nvPr/>
        </p:nvSpPr>
        <p:spPr bwMode="auto">
          <a:xfrm>
            <a:off x="2627313" y="3140075"/>
            <a:ext cx="1512887" cy="720725"/>
          </a:xfrm>
          <a:prstGeom prst="borderCallout1">
            <a:avLst>
              <a:gd name="adj1" fmla="val 15861"/>
              <a:gd name="adj2" fmla="val -5037"/>
              <a:gd name="adj3" fmla="val -24227"/>
              <a:gd name="adj4" fmla="val -9866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itchFamily="18" charset="0"/>
              </a:rPr>
              <a:t>为什么是</a:t>
            </a:r>
          </a:p>
          <a:p>
            <a:pPr algn="ctr"/>
            <a:r>
              <a:rPr kumimoji="1" lang="zh-CN" altLang="en-US" sz="2000" b="1">
                <a:latin typeface="Times New Roman" pitchFamily="18" charset="0"/>
              </a:rPr>
              <a:t>精密整流？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5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animBg="1"/>
      <p:bldP spid="65540" grpId="0" animBg="1"/>
      <p:bldP spid="65546" grpId="0" build="p" autoUpdateAnimBg="0"/>
      <p:bldP spid="65548" grpId="0" animBg="1" autoUpdateAnimBg="0"/>
      <p:bldP spid="6555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765175"/>
            <a:ext cx="4191000" cy="60960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ea typeface="华文行楷" pitchFamily="2" charset="-122"/>
              </a:rPr>
              <a:t>全波精密整流电路</a:t>
            </a:r>
            <a:endParaRPr lang="zh-CN" altLang="en-US" sz="3200" baseline="-25000">
              <a:solidFill>
                <a:schemeClr val="tx1"/>
              </a:solidFill>
              <a:ea typeface="华文行楷" pitchFamily="2" charset="-122"/>
            </a:endParaRPr>
          </a:p>
        </p:txBody>
      </p:sp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533400" y="1358900"/>
          <a:ext cx="4724400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0" name="Photo Editor 照片" r:id="rId3" imgW="22523810" imgH="19276190" progId="MSPhotoEd.3">
                  <p:embed/>
                </p:oleObj>
              </mc:Choice>
              <mc:Fallback>
                <p:oleObj name="Photo Editor 照片" r:id="rId3" imgW="22523810" imgH="19276190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92" r="9863" b="57500"/>
                      <a:stretch>
                        <a:fillRect/>
                      </a:stretch>
                    </p:blipFill>
                    <p:spPr bwMode="auto">
                      <a:xfrm>
                        <a:off x="533400" y="1358900"/>
                        <a:ext cx="4724400" cy="209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5364163" y="1557338"/>
          <a:ext cx="312420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1" name="公式" r:id="rId5" imgW="1447560" imgH="482400" progId="Equation.3">
                  <p:embed/>
                </p:oleObj>
              </mc:Choice>
              <mc:Fallback>
                <p:oleObj name="公式" r:id="rId5" imgW="1447560" imgH="482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557338"/>
                        <a:ext cx="3124200" cy="10382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5" name="Object 5"/>
          <p:cNvGraphicFramePr>
            <a:graphicFrameLocks noChangeAspect="1"/>
          </p:cNvGraphicFramePr>
          <p:nvPr/>
        </p:nvGraphicFramePr>
        <p:xfrm>
          <a:off x="5364163" y="2708275"/>
          <a:ext cx="22860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2" name="公式" r:id="rId7" imgW="876240" imgH="228600" progId="Equation.3">
                  <p:embed/>
                </p:oleObj>
              </mc:Choice>
              <mc:Fallback>
                <p:oleObj name="公式" r:id="rId7" imgW="87624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2708275"/>
                        <a:ext cx="2286000" cy="5969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6" name="Object 6"/>
          <p:cNvGraphicFramePr>
            <a:graphicFrameLocks noChangeAspect="1"/>
          </p:cNvGraphicFramePr>
          <p:nvPr/>
        </p:nvGraphicFramePr>
        <p:xfrm>
          <a:off x="609600" y="3568700"/>
          <a:ext cx="26670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3" name="公式" r:id="rId9" imgW="1155600" imgH="228600" progId="Equation.3">
                  <p:embed/>
                </p:oleObj>
              </mc:Choice>
              <mc:Fallback>
                <p:oleObj name="公式" r:id="rId9" imgW="115560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568700"/>
                        <a:ext cx="2667000" cy="5270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7" name="Object 7"/>
          <p:cNvGraphicFramePr>
            <a:graphicFrameLocks noChangeAspect="1"/>
          </p:cNvGraphicFramePr>
          <p:nvPr/>
        </p:nvGraphicFramePr>
        <p:xfrm>
          <a:off x="609600" y="4178300"/>
          <a:ext cx="27336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4" name="公式" r:id="rId11" imgW="1244520" imgH="228600" progId="Equation.3">
                  <p:embed/>
                </p:oleObj>
              </mc:Choice>
              <mc:Fallback>
                <p:oleObj name="公式" r:id="rId11" imgW="124452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178300"/>
                        <a:ext cx="2733675" cy="5016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8" name="Object 8"/>
          <p:cNvGraphicFramePr>
            <a:graphicFrameLocks noChangeAspect="1"/>
          </p:cNvGraphicFramePr>
          <p:nvPr/>
        </p:nvGraphicFramePr>
        <p:xfrm>
          <a:off x="609600" y="4787900"/>
          <a:ext cx="121126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5" name="公式" r:id="rId13" imgW="520560" imgH="253800" progId="Equation.3">
                  <p:embed/>
                </p:oleObj>
              </mc:Choice>
              <mc:Fallback>
                <p:oleObj name="公式" r:id="rId13" imgW="520560" imgH="2538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787900"/>
                        <a:ext cx="1211263" cy="585788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6569" name="Picture 9" descr="Dz080407"/>
          <p:cNvPicPr>
            <a:picLocks noChangeAspect="1" noChangeArrowheads="1"/>
          </p:cNvPicPr>
          <p:nvPr/>
        </p:nvPicPr>
        <p:blipFill>
          <a:blip r:embed="rId15" cstate="print"/>
          <a:srcRect t="47290" b="5418"/>
          <a:stretch>
            <a:fillRect/>
          </a:stretch>
        </p:blipFill>
        <p:spPr bwMode="auto">
          <a:xfrm>
            <a:off x="3581400" y="3568700"/>
            <a:ext cx="5257800" cy="2128838"/>
          </a:xfrm>
          <a:prstGeom prst="rect">
            <a:avLst/>
          </a:prstGeom>
          <a:noFill/>
        </p:spPr>
      </p:pic>
      <p:sp>
        <p:nvSpPr>
          <p:cNvPr id="66570" name="AutoShape 10"/>
          <p:cNvSpPr>
            <a:spLocks/>
          </p:cNvSpPr>
          <p:nvPr/>
        </p:nvSpPr>
        <p:spPr bwMode="auto">
          <a:xfrm>
            <a:off x="4648200" y="5778500"/>
            <a:ext cx="2079625" cy="492125"/>
          </a:xfrm>
          <a:prstGeom prst="borderCallout2">
            <a:avLst>
              <a:gd name="adj1" fmla="val 23227"/>
              <a:gd name="adj2" fmla="val 103662"/>
              <a:gd name="adj3" fmla="val 23227"/>
              <a:gd name="adj4" fmla="val 118856"/>
              <a:gd name="adj5" fmla="val -59676"/>
              <a:gd name="adj6" fmla="val 134505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400" b="1">
                <a:latin typeface="Times New Roman" pitchFamily="18" charset="0"/>
              </a:rPr>
              <a:t>二倍频三角波</a:t>
            </a:r>
          </a:p>
        </p:txBody>
      </p:sp>
      <p:sp>
        <p:nvSpPr>
          <p:cNvPr id="66571" name="AutoShape 11"/>
          <p:cNvSpPr>
            <a:spLocks/>
          </p:cNvSpPr>
          <p:nvPr/>
        </p:nvSpPr>
        <p:spPr bwMode="auto">
          <a:xfrm>
            <a:off x="1752600" y="5778500"/>
            <a:ext cx="2362200" cy="533400"/>
          </a:xfrm>
          <a:prstGeom prst="borderCallout2">
            <a:avLst>
              <a:gd name="adj1" fmla="val 21431"/>
              <a:gd name="adj2" fmla="val -3227"/>
              <a:gd name="adj3" fmla="val 21431"/>
              <a:gd name="adj4" fmla="val -13375"/>
              <a:gd name="adj5" fmla="val -110120"/>
              <a:gd name="adj6" fmla="val -23792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400" b="1">
                <a:latin typeface="Times New Roman" pitchFamily="18" charset="0"/>
              </a:rPr>
              <a:t>绝对值运算电路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6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70" grpId="0" animBg="1" autoUpdateAnimBg="0"/>
      <p:bldP spid="66571" grpId="0" animBg="1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785794"/>
            <a:ext cx="6264275" cy="431800"/>
          </a:xfrm>
          <a:noFill/>
        </p:spPr>
        <p:txBody>
          <a:bodyPr/>
          <a:lstStyle/>
          <a:p>
            <a:pPr algn="l"/>
            <a:r>
              <a:rPr lang="zh-CN" altLang="zh-CN" sz="3200" dirty="0">
                <a:solidFill>
                  <a:schemeClr val="tx1"/>
                </a:solidFill>
                <a:ea typeface="华文行楷" pitchFamily="2" charset="-122"/>
              </a:rPr>
              <a:t>四、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u</a:t>
            </a:r>
            <a:r>
              <a:rPr lang="en-US" altLang="zh-CN" sz="3200" b="1" dirty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-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f</a:t>
            </a:r>
            <a:r>
              <a:rPr lang="en-US" altLang="zh-CN" sz="3200" i="1" dirty="0">
                <a:solidFill>
                  <a:schemeClr val="tx1"/>
                </a:solidFill>
                <a:ea typeface="隶书" pitchFamily="49" charset="-122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ea typeface="华文行楷" pitchFamily="2" charset="-122"/>
              </a:rPr>
              <a:t>转换电路（</a:t>
            </a:r>
            <a:r>
              <a:rPr lang="zh-CN" altLang="zh-CN" sz="3200" dirty="0">
                <a:solidFill>
                  <a:schemeClr val="tx1"/>
                </a:solidFill>
                <a:ea typeface="华文行楷" pitchFamily="2" charset="-122"/>
              </a:rPr>
              <a:t>压控振荡器</a:t>
            </a:r>
            <a:r>
              <a:rPr lang="zh-CN" altLang="en-US" sz="3200" dirty="0">
                <a:solidFill>
                  <a:schemeClr val="tx1"/>
                </a:solidFill>
                <a:ea typeface="华文行楷" pitchFamily="2" charset="-122"/>
              </a:rPr>
              <a:t>）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68313" y="1214422"/>
            <a:ext cx="50228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dirty="0">
                <a:latin typeface="华文行楷" pitchFamily="2" charset="-122"/>
                <a:ea typeface="华文行楷" pitchFamily="2" charset="-122"/>
              </a:rPr>
              <a:t>1.  </a:t>
            </a:r>
            <a:r>
              <a:rPr kumimoji="1" lang="zh-CN" altLang="en-US" sz="2800" dirty="0">
                <a:latin typeface="华文行楷" pitchFamily="2" charset="-122"/>
                <a:ea typeface="华文行楷" pitchFamily="2" charset="-122"/>
              </a:rPr>
              <a:t>电荷平衡式压控振荡器</a:t>
            </a:r>
          </a:p>
        </p:txBody>
      </p:sp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842963" y="1695472"/>
            <a:ext cx="647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电路的组成：由锯齿波发生电路演变而来。</a:t>
            </a:r>
          </a:p>
        </p:txBody>
      </p:sp>
      <p:pic>
        <p:nvPicPr>
          <p:cNvPr id="67593" name="Picture 9" descr="Dz080310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b="62628"/>
          <a:stretch>
            <a:fillRect/>
          </a:stretch>
        </p:blipFill>
        <p:spPr>
          <a:xfrm>
            <a:off x="755650" y="2160610"/>
            <a:ext cx="4321175" cy="1800225"/>
          </a:xfrm>
          <a:noFill/>
          <a:ln/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39750" y="3960835"/>
            <a:ext cx="4533900" cy="1870075"/>
            <a:chOff x="385" y="2387"/>
            <a:chExt cx="2856" cy="1178"/>
          </a:xfrm>
        </p:grpSpPr>
        <p:graphicFrame>
          <p:nvGraphicFramePr>
            <p:cNvPr id="67595" name="Object 11"/>
            <p:cNvGraphicFramePr>
              <a:graphicFrameLocks noChangeAspect="1"/>
            </p:cNvGraphicFramePr>
            <p:nvPr/>
          </p:nvGraphicFramePr>
          <p:xfrm>
            <a:off x="385" y="2478"/>
            <a:ext cx="2856" cy="1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924" name="Photo Editor 照片" r:id="rId5" imgW="18695238" imgH="7114286" progId="MSPhotoEd.3">
                    <p:embed/>
                  </p:oleObj>
                </mc:Choice>
                <mc:Fallback>
                  <p:oleObj name="Photo Editor 照片" r:id="rId5" imgW="18695238" imgH="7114286" progId="MSPhotoEd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2478"/>
                          <a:ext cx="2856" cy="1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596" name="AutoShape 12"/>
            <p:cNvSpPr>
              <a:spLocks noChangeArrowheads="1"/>
            </p:cNvSpPr>
            <p:nvPr/>
          </p:nvSpPr>
          <p:spPr bwMode="auto">
            <a:xfrm>
              <a:off x="1746" y="2387"/>
              <a:ext cx="136" cy="13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00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5148263" y="2160610"/>
            <a:ext cx="4176712" cy="3448050"/>
            <a:chOff x="3288" y="1253"/>
            <a:chExt cx="2631" cy="2172"/>
          </a:xfrm>
        </p:grpSpPr>
        <p:pic>
          <p:nvPicPr>
            <p:cNvPr id="67598" name="Picture 14" descr="Dz080310"/>
            <p:cNvPicPr>
              <a:picLocks noChangeAspect="1" noChangeArrowheads="1"/>
            </p:cNvPicPr>
            <p:nvPr/>
          </p:nvPicPr>
          <p:blipFill>
            <a:blip r:embed="rId7"/>
            <a:srcRect l="10272" t="42212" r="25522" b="3888"/>
            <a:stretch>
              <a:fillRect/>
            </a:stretch>
          </p:blipFill>
          <p:spPr bwMode="auto">
            <a:xfrm>
              <a:off x="3552" y="1584"/>
              <a:ext cx="1968" cy="1841"/>
            </a:xfrm>
            <a:prstGeom prst="rect">
              <a:avLst/>
            </a:prstGeom>
            <a:noFill/>
          </p:spPr>
        </p:pic>
        <p:sp>
          <p:nvSpPr>
            <p:cNvPr id="67599" name="AutoShape 15"/>
            <p:cNvSpPr>
              <a:spLocks/>
            </p:cNvSpPr>
            <p:nvPr/>
          </p:nvSpPr>
          <p:spPr bwMode="auto">
            <a:xfrm>
              <a:off x="4560" y="2496"/>
              <a:ext cx="485" cy="264"/>
            </a:xfrm>
            <a:prstGeom prst="borderCallout2">
              <a:avLst>
                <a:gd name="adj1" fmla="val 27273"/>
                <a:gd name="adj2" fmla="val -9898"/>
                <a:gd name="adj3" fmla="val 27273"/>
                <a:gd name="adj4" fmla="val -45153"/>
                <a:gd name="adj5" fmla="val -57574"/>
                <a:gd name="adj6" fmla="val -81444"/>
              </a:avLst>
            </a:prstGeom>
            <a:solidFill>
              <a:srgbClr val="66FFFF"/>
            </a:solidFill>
            <a:ln w="9525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hangingPunct="0"/>
              <a:r>
                <a:rPr lang="en-US" altLang="zh-CN" sz="2400">
                  <a:latin typeface="Times New Roman" pitchFamily="18" charset="0"/>
                </a:rPr>
                <a:t>≈</a:t>
              </a:r>
              <a:r>
                <a:rPr lang="en-US" altLang="zh-CN" sz="24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67600" name="Text Box 16"/>
            <p:cNvSpPr txBox="1">
              <a:spLocks noChangeArrowheads="1"/>
            </p:cNvSpPr>
            <p:nvPr/>
          </p:nvSpPr>
          <p:spPr bwMode="auto">
            <a:xfrm>
              <a:off x="3288" y="1253"/>
              <a:ext cx="263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A50021"/>
                  </a:solidFill>
                  <a:latin typeface="Times New Roman" pitchFamily="18" charset="0"/>
                </a:rPr>
                <a:t>电位器滑动端在最上端时：</a:t>
              </a:r>
            </a:p>
          </p:txBody>
        </p:sp>
      </p:grpSp>
      <p:sp>
        <p:nvSpPr>
          <p:cNvPr id="67601" name="AutoShape 17"/>
          <p:cNvSpPr>
            <a:spLocks/>
          </p:cNvSpPr>
          <p:nvPr/>
        </p:nvSpPr>
        <p:spPr bwMode="auto">
          <a:xfrm>
            <a:off x="766763" y="5886472"/>
            <a:ext cx="6019800" cy="685800"/>
          </a:xfrm>
          <a:prstGeom prst="borderCallout2">
            <a:avLst>
              <a:gd name="adj1" fmla="val 16667"/>
              <a:gd name="adj2" fmla="val 101264"/>
              <a:gd name="adj3" fmla="val 16667"/>
              <a:gd name="adj4" fmla="val 104931"/>
              <a:gd name="adj5" fmla="val -189352"/>
              <a:gd name="adj6" fmla="val 108782"/>
            </a:avLst>
          </a:prstGeom>
          <a:solidFill>
            <a:srgbClr val="66FF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en-US" altLang="zh-CN" sz="2000" b="1" dirty="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itchFamily="18" charset="0"/>
              </a:rPr>
              <a:t>若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Times New Roman" pitchFamily="18" charset="0"/>
              </a:rPr>
              <a:t>决定于外加电压，则电路的振荡频率就几乎仅仅受控于外加电压，实现了</a:t>
            </a:r>
            <a:r>
              <a:rPr lang="en-US" altLang="zh-CN" sz="2000" b="1" i="1" dirty="0" err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itchFamily="18" charset="0"/>
              </a:rPr>
              <a:t>→</a:t>
            </a:r>
            <a:r>
              <a:rPr lang="en-US" altLang="zh-CN" sz="2000" b="1" i="1" dirty="0" err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itchFamily="18" charset="0"/>
              </a:rPr>
              <a:t>的转换。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 build="p" autoUpdateAnimBg="0"/>
      <p:bldP spid="67601" grpId="0" animBg="1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828660"/>
            <a:ext cx="4724400" cy="457200"/>
          </a:xfrm>
          <a:noFill/>
          <a:ln>
            <a:noFill/>
          </a:ln>
        </p:spPr>
        <p:txBody>
          <a:bodyPr/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1.  </a:t>
            </a:r>
            <a:r>
              <a:rPr lang="zh-CN" altLang="en-US" sz="32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电荷平衡式压控振荡器</a:t>
            </a:r>
            <a:endParaRPr lang="zh-CN" altLang="zh-CN" sz="3200" dirty="0">
              <a:solidFill>
                <a:schemeClr val="tx1"/>
              </a:solidFill>
              <a:latin typeface="华文行楷" pitchFamily="2" charset="-122"/>
              <a:ea typeface="华文行楷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200" y="1285860"/>
            <a:ext cx="5410200" cy="2205038"/>
            <a:chOff x="336" y="864"/>
            <a:chExt cx="3216" cy="1247"/>
          </a:xfrm>
        </p:grpSpPr>
        <p:graphicFrame>
          <p:nvGraphicFramePr>
            <p:cNvPr id="69636" name="Object 4"/>
            <p:cNvGraphicFramePr>
              <a:graphicFrameLocks noChangeAspect="1"/>
            </p:cNvGraphicFramePr>
            <p:nvPr/>
          </p:nvGraphicFramePr>
          <p:xfrm>
            <a:off x="336" y="864"/>
            <a:ext cx="3216" cy="1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964" name="Photo Editor 照片" r:id="rId3" imgW="20691188" imgH="7895238" progId="MSPhotoEd.3">
                    <p:embed/>
                  </p:oleObj>
                </mc:Choice>
                <mc:Fallback>
                  <p:oleObj name="Photo Editor 照片" r:id="rId3" imgW="20691188" imgH="7895238" progId="MSPhotoEd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864"/>
                          <a:ext cx="3216" cy="1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37" name="Text Box 5"/>
            <p:cNvSpPr txBox="1">
              <a:spLocks noChangeArrowheads="1"/>
            </p:cNvSpPr>
            <p:nvPr/>
          </p:nvSpPr>
          <p:spPr bwMode="auto">
            <a:xfrm>
              <a:off x="1584" y="1872"/>
              <a:ext cx="576" cy="23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i="1">
                  <a:latin typeface="Times New Roman" pitchFamily="18" charset="0"/>
                </a:rPr>
                <a:t>R</a:t>
              </a:r>
              <a:r>
                <a:rPr kumimoji="1" lang="en-US" altLang="zh-CN" baseline="-25000">
                  <a:latin typeface="Times New Roman" pitchFamily="18" charset="0"/>
                </a:rPr>
                <a:t>1</a:t>
              </a:r>
              <a:r>
                <a:rPr kumimoji="1" lang="en-US" altLang="zh-CN">
                  <a:latin typeface="Times New Roman" pitchFamily="18" charset="0"/>
                </a:rPr>
                <a:t>&gt;&gt;</a:t>
              </a:r>
              <a:r>
                <a:rPr kumimoji="1" lang="en-US" altLang="zh-CN" i="1">
                  <a:latin typeface="Times New Roman" pitchFamily="18" charset="0"/>
                </a:rPr>
                <a:t>R</a:t>
              </a:r>
              <a:r>
                <a:rPr kumimoji="1" lang="en-US" altLang="zh-CN" baseline="-25000">
                  <a:latin typeface="Times New Roman" pitchFamily="18" charset="0"/>
                </a:rPr>
                <a:t>5</a:t>
              </a:r>
              <a:endParaRPr kumimoji="1" lang="en-US" altLang="zh-CN">
                <a:latin typeface="Times New Roman" pitchFamily="18" charset="0"/>
              </a:endParaRPr>
            </a:p>
          </p:txBody>
        </p:sp>
      </p:grpSp>
      <p:pic>
        <p:nvPicPr>
          <p:cNvPr id="69638" name="Picture 6" descr="Dz080410"/>
          <p:cNvPicPr>
            <a:picLocks noChangeAspect="1" noChangeArrowheads="1"/>
          </p:cNvPicPr>
          <p:nvPr/>
        </p:nvPicPr>
        <p:blipFill>
          <a:blip r:embed="rId5"/>
          <a:srcRect l="60413" r="4657" b="7672"/>
          <a:stretch>
            <a:fillRect/>
          </a:stretch>
        </p:blipFill>
        <p:spPr bwMode="auto">
          <a:xfrm>
            <a:off x="609600" y="3571860"/>
            <a:ext cx="2819400" cy="2476500"/>
          </a:xfrm>
          <a:prstGeom prst="rect">
            <a:avLst/>
          </a:prstGeom>
          <a:noFill/>
        </p:spPr>
      </p:pic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09600" y="3571860"/>
            <a:ext cx="3276600" cy="1855788"/>
            <a:chOff x="384" y="2112"/>
            <a:chExt cx="2064" cy="1169"/>
          </a:xfrm>
        </p:grpSpPr>
        <p:graphicFrame>
          <p:nvGraphicFramePr>
            <p:cNvPr id="69640" name="Object 8"/>
            <p:cNvGraphicFramePr>
              <a:graphicFrameLocks noChangeAspect="1"/>
            </p:cNvGraphicFramePr>
            <p:nvPr/>
          </p:nvGraphicFramePr>
          <p:xfrm>
            <a:off x="384" y="2112"/>
            <a:ext cx="288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965" name="Equation" r:id="rId6" imgW="330120" imgH="215640" progId="Equation.3">
                    <p:embed/>
                  </p:oleObj>
                </mc:Choice>
                <mc:Fallback>
                  <p:oleObj name="Equation" r:id="rId6" imgW="330120" imgH="21564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2112"/>
                          <a:ext cx="288" cy="161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41" name="Object 9"/>
            <p:cNvGraphicFramePr>
              <a:graphicFrameLocks noChangeAspect="1"/>
            </p:cNvGraphicFramePr>
            <p:nvPr/>
          </p:nvGraphicFramePr>
          <p:xfrm>
            <a:off x="432" y="2688"/>
            <a:ext cx="288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966" name="Equation" r:id="rId8" imgW="330120" imgH="215640" progId="Equation.3">
                    <p:embed/>
                  </p:oleObj>
                </mc:Choice>
                <mc:Fallback>
                  <p:oleObj name="Equation" r:id="rId8" imgW="330120" imgH="21564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688"/>
                          <a:ext cx="288" cy="161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42" name="Object 10"/>
            <p:cNvGraphicFramePr>
              <a:graphicFrameLocks noChangeAspect="1"/>
            </p:cNvGraphicFramePr>
            <p:nvPr/>
          </p:nvGraphicFramePr>
          <p:xfrm>
            <a:off x="2160" y="3120"/>
            <a:ext cx="288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967" name="Equation" r:id="rId10" imgW="330120" imgH="215640" progId="Equation.3">
                    <p:embed/>
                  </p:oleObj>
                </mc:Choice>
                <mc:Fallback>
                  <p:oleObj name="Equation" r:id="rId10" imgW="330120" imgH="21564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3120"/>
                          <a:ext cx="288" cy="161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43" name="Object 11"/>
            <p:cNvGraphicFramePr>
              <a:graphicFrameLocks noChangeAspect="1"/>
            </p:cNvGraphicFramePr>
            <p:nvPr/>
          </p:nvGraphicFramePr>
          <p:xfrm>
            <a:off x="2160" y="2688"/>
            <a:ext cx="288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968" name="Equation" r:id="rId12" imgW="330120" imgH="215640" progId="Equation.3">
                    <p:embed/>
                  </p:oleObj>
                </mc:Choice>
                <mc:Fallback>
                  <p:oleObj name="Equation" r:id="rId12" imgW="330120" imgH="21564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2688"/>
                          <a:ext cx="288" cy="161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9644" name="Object 12"/>
          <p:cNvGraphicFramePr>
            <a:graphicFrameLocks noChangeAspect="1"/>
          </p:cNvGraphicFramePr>
          <p:nvPr/>
        </p:nvGraphicFramePr>
        <p:xfrm>
          <a:off x="6019800" y="1285860"/>
          <a:ext cx="2209800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9" name="Photo Editor 照片" r:id="rId14" imgW="9495238" imgH="8257143" progId="MSPhotoEd.3">
                  <p:embed/>
                </p:oleObj>
              </mc:Choice>
              <mc:Fallback>
                <p:oleObj name="Photo Editor 照片" r:id="rId14" imgW="9495238" imgH="8257143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285860"/>
                        <a:ext cx="2209800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5" name="Object 13"/>
          <p:cNvGraphicFramePr>
            <a:graphicFrameLocks noChangeAspect="1"/>
          </p:cNvGraphicFramePr>
          <p:nvPr/>
        </p:nvGraphicFramePr>
        <p:xfrm>
          <a:off x="6324600" y="3267060"/>
          <a:ext cx="1752600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0" name="Equation" r:id="rId16" imgW="1028520" imgH="431640" progId="Equation.3">
                  <p:embed/>
                </p:oleObj>
              </mc:Choice>
              <mc:Fallback>
                <p:oleObj name="Equation" r:id="rId16" imgW="102852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267060"/>
                        <a:ext cx="1752600" cy="7350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6" name="Object 14"/>
          <p:cNvGraphicFramePr>
            <a:graphicFrameLocks noChangeAspect="1"/>
          </p:cNvGraphicFramePr>
          <p:nvPr/>
        </p:nvGraphicFramePr>
        <p:xfrm>
          <a:off x="4038600" y="4867260"/>
          <a:ext cx="274320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1" name="Equation" r:id="rId18" imgW="1371600" imgH="431640" progId="Equation.3">
                  <p:embed/>
                </p:oleObj>
              </mc:Choice>
              <mc:Fallback>
                <p:oleObj name="Equation" r:id="rId18" imgW="137160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867260"/>
                        <a:ext cx="2743200" cy="865188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7" name="AutoShape 15"/>
          <p:cNvSpPr>
            <a:spLocks/>
          </p:cNvSpPr>
          <p:nvPr/>
        </p:nvSpPr>
        <p:spPr bwMode="auto">
          <a:xfrm>
            <a:off x="4724400" y="5857860"/>
            <a:ext cx="3505200" cy="685800"/>
          </a:xfrm>
          <a:prstGeom prst="borderCallout1">
            <a:avLst>
              <a:gd name="adj1" fmla="val 16667"/>
              <a:gd name="adj2" fmla="val -2176"/>
              <a:gd name="adj3" fmla="val -71759"/>
              <a:gd name="adj4" fmla="val -13269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2000" b="1"/>
              <a:t>单位时间内脉冲个数表示电压的数值，故实现</a:t>
            </a:r>
            <a:r>
              <a:rPr lang="en-US" altLang="zh-CN" sz="2000" b="1">
                <a:latin typeface="Times New Roman" pitchFamily="18" charset="0"/>
              </a:rPr>
              <a:t>A/D</a:t>
            </a:r>
            <a:r>
              <a:rPr lang="zh-CN" altLang="en-US" sz="2000" b="1"/>
              <a:t>转换</a:t>
            </a:r>
          </a:p>
        </p:txBody>
      </p:sp>
      <p:graphicFrame>
        <p:nvGraphicFramePr>
          <p:cNvPr id="69648" name="Object 16"/>
          <p:cNvGraphicFramePr>
            <a:graphicFrameLocks noChangeAspect="1"/>
          </p:cNvGraphicFramePr>
          <p:nvPr/>
        </p:nvGraphicFramePr>
        <p:xfrm>
          <a:off x="4038600" y="4029060"/>
          <a:ext cx="46482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2" name="Equation" r:id="rId20" imgW="2501640" imgH="431640" progId="Equation.3">
                  <p:embed/>
                </p:oleObj>
              </mc:Choice>
              <mc:Fallback>
                <p:oleObj name="Equation" r:id="rId20" imgW="2501640" imgH="431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029060"/>
                        <a:ext cx="4648200" cy="801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9" name="Text Box 17"/>
          <p:cNvSpPr txBox="1">
            <a:spLocks noChangeArrowheads="1"/>
          </p:cNvSpPr>
          <p:nvPr/>
        </p:nvSpPr>
        <p:spPr bwMode="auto">
          <a:xfrm>
            <a:off x="685800" y="608646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若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I</a:t>
            </a:r>
            <a:r>
              <a:rPr kumimoji="1" lang="en-US" altLang="zh-CN" sz="2400" b="1">
                <a:latin typeface="Times New Roman" pitchFamily="18" charset="0"/>
              </a:rPr>
              <a:t>&gt;0</a:t>
            </a:r>
            <a:r>
              <a:rPr kumimoji="1" lang="zh-CN" altLang="en-US" sz="2400" b="1">
                <a:latin typeface="Times New Roman" pitchFamily="18" charset="0"/>
              </a:rPr>
              <a:t>，则电路作何改动？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9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9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7" grpId="0" animBg="1" autoUpdateAnimBg="0"/>
      <p:bldP spid="69649" grpId="0" build="p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904860"/>
            <a:ext cx="3960813" cy="381000"/>
          </a:xfrm>
          <a:noFill/>
        </p:spPr>
        <p:txBody>
          <a:bodyPr/>
          <a:lstStyle/>
          <a:p>
            <a:pPr algn="l"/>
            <a:r>
              <a:rPr lang="zh-CN" altLang="zh-CN" sz="32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2</a:t>
            </a:r>
            <a:r>
              <a:rPr lang="en-US" altLang="zh-CN" sz="32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.  </a:t>
            </a:r>
            <a:r>
              <a:rPr lang="zh-CN" altLang="zh-CN" sz="32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复位式压控振荡器</a:t>
            </a:r>
          </a:p>
        </p:txBody>
      </p:sp>
      <p:graphicFrame>
        <p:nvGraphicFramePr>
          <p:cNvPr id="70659" name="Object 3"/>
          <p:cNvGraphicFramePr>
            <a:graphicFrameLocks noChangeAspect="1"/>
          </p:cNvGraphicFramePr>
          <p:nvPr/>
        </p:nvGraphicFramePr>
        <p:xfrm>
          <a:off x="5715000" y="1457344"/>
          <a:ext cx="2743200" cy="260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78" name="Photo Editor 照片" r:id="rId3" imgW="38561905" imgH="14289495" progId="MSPhotoEd.3">
                  <p:embed/>
                </p:oleObj>
              </mc:Choice>
              <mc:Fallback>
                <p:oleObj name="Photo Editor 照片" r:id="rId3" imgW="38561905" imgH="14289495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2500" r="27499" b="22980"/>
                      <a:stretch>
                        <a:fillRect/>
                      </a:stretch>
                    </p:blipFill>
                    <p:spPr bwMode="auto">
                      <a:xfrm>
                        <a:off x="5715000" y="1457344"/>
                        <a:ext cx="2743200" cy="260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990600" y="1457344"/>
          <a:ext cx="4419600" cy="233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79" name="Photo Editor 照片" r:id="rId5" imgW="15857143" imgH="8392696" progId="MSPhotoEd.3">
                  <p:embed/>
                </p:oleObj>
              </mc:Choice>
              <mc:Fallback>
                <p:oleObj name="Photo Editor 照片" r:id="rId5" imgW="15857143" imgH="8392696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457344"/>
                        <a:ext cx="4419600" cy="233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6488113" y="4581544"/>
          <a:ext cx="1468437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0" name="Equation" r:id="rId7" imgW="685800" imgH="444240" progId="Equation.3">
                  <p:embed/>
                </p:oleObj>
              </mc:Choice>
              <mc:Fallback>
                <p:oleObj name="Equation" r:id="rId7" imgW="685800" imgH="4442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8113" y="4581544"/>
                        <a:ext cx="1468437" cy="9509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2" name="Object 6"/>
          <p:cNvGraphicFramePr>
            <a:graphicFrameLocks noChangeAspect="1"/>
          </p:cNvGraphicFramePr>
          <p:nvPr/>
        </p:nvGraphicFramePr>
        <p:xfrm>
          <a:off x="762000" y="3819544"/>
          <a:ext cx="4953000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1" name="Photo Editor 照片" r:id="rId9" imgW="19323810" imgH="9345329" progId="MSPhotoEd.3">
                  <p:embed/>
                </p:oleObj>
              </mc:Choice>
              <mc:Fallback>
                <p:oleObj name="Photo Editor 照片" r:id="rId9" imgW="19323810" imgH="9345329" progId="MSPhotoEd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819544"/>
                        <a:ext cx="4953000" cy="239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1123950" y="4240213"/>
            <a:ext cx="7467600" cy="219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lnSpc>
                <a:spcPct val="115000"/>
              </a:lnSpc>
            </a:pPr>
            <a:r>
              <a:rPr kumimoji="1" lang="en-US" altLang="zh-CN" sz="2400" b="1">
                <a:latin typeface="Times New Roman" pitchFamily="18" charset="0"/>
              </a:rPr>
              <a:t>1.  </a:t>
            </a:r>
            <a:r>
              <a:rPr kumimoji="1" lang="zh-CN" altLang="en-US" sz="2400" b="1">
                <a:latin typeface="Times New Roman" pitchFamily="18" charset="0"/>
              </a:rPr>
              <a:t>晶体管什么情况下导通？什么情况下截止？</a:t>
            </a:r>
          </a:p>
          <a:p>
            <a:pPr marL="457200" indent="-457200">
              <a:lnSpc>
                <a:spcPct val="115000"/>
              </a:lnSpc>
            </a:pPr>
            <a:r>
              <a:rPr kumimoji="1" lang="en-US" altLang="zh-CN" sz="2400" b="1">
                <a:latin typeface="Times New Roman" pitchFamily="18" charset="0"/>
              </a:rPr>
              <a:t>2.  </a:t>
            </a:r>
            <a:r>
              <a:rPr kumimoji="1" lang="zh-CN" altLang="en-US" sz="2400" b="1">
                <a:latin typeface="Times New Roman" pitchFamily="18" charset="0"/>
              </a:rPr>
              <a:t>晶体管饱和导通和截止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O1</a:t>
            </a:r>
            <a:r>
              <a:rPr kumimoji="1" lang="zh-CN" altLang="zh-CN" sz="2400" b="1">
                <a:latin typeface="Times New Roman" pitchFamily="18" charset="0"/>
              </a:rPr>
              <a:t>和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I</a:t>
            </a:r>
            <a:r>
              <a:rPr kumimoji="1" lang="zh-CN" altLang="zh-CN" sz="2400" b="1">
                <a:latin typeface="Times New Roman" pitchFamily="18" charset="0"/>
              </a:rPr>
              <a:t>的运算关系？</a:t>
            </a:r>
          </a:p>
          <a:p>
            <a:pPr marL="457200" indent="-457200">
              <a:lnSpc>
                <a:spcPct val="115000"/>
              </a:lnSpc>
            </a:pPr>
            <a:r>
              <a:rPr kumimoji="1" lang="en-US" altLang="zh-CN" sz="2400" b="1">
                <a:latin typeface="Times New Roman" pitchFamily="18" charset="0"/>
              </a:rPr>
              <a:t>3. 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I</a:t>
            </a:r>
            <a:r>
              <a:rPr kumimoji="1" lang="zh-CN" altLang="zh-CN" sz="2400" b="1">
                <a:latin typeface="Times New Roman" pitchFamily="18" charset="0"/>
              </a:rPr>
              <a:t>的极性？</a:t>
            </a:r>
            <a:r>
              <a:rPr kumimoji="1" lang="zh-CN" altLang="en-US" sz="2400" b="1">
                <a:latin typeface="Times New Roman" pitchFamily="18" charset="0"/>
              </a:rPr>
              <a:t>   </a:t>
            </a:r>
          </a:p>
          <a:p>
            <a:pPr marL="457200" indent="-457200">
              <a:lnSpc>
                <a:spcPct val="115000"/>
              </a:lnSpc>
            </a:pPr>
            <a:r>
              <a:rPr kumimoji="1" lang="en-US" altLang="zh-CN" sz="2400" b="1">
                <a:latin typeface="Times New Roman" pitchFamily="18" charset="0"/>
              </a:rPr>
              <a:t>4. </a:t>
            </a:r>
            <a:r>
              <a:rPr kumimoji="1" lang="zh-CN" altLang="zh-CN" sz="2400" b="1">
                <a:latin typeface="Times New Roman" pitchFamily="18" charset="0"/>
              </a:rPr>
              <a:t>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O1</a:t>
            </a:r>
            <a:r>
              <a:rPr kumimoji="1" lang="zh-CN" altLang="en-US" sz="2400" b="1">
                <a:latin typeface="Times New Roman" pitchFamily="18" charset="0"/>
              </a:rPr>
              <a:t>、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O2</a:t>
            </a:r>
            <a:r>
              <a:rPr kumimoji="1" lang="zh-CN" altLang="zh-CN" sz="2400" b="1">
                <a:latin typeface="Times New Roman" pitchFamily="18" charset="0"/>
              </a:rPr>
              <a:t>的波形？</a:t>
            </a:r>
          </a:p>
          <a:p>
            <a:pPr marL="457200" indent="-457200">
              <a:lnSpc>
                <a:spcPct val="115000"/>
              </a:lnSpc>
            </a:pPr>
            <a:r>
              <a:rPr kumimoji="1" lang="en-US" altLang="zh-CN" sz="2400" b="1">
                <a:latin typeface="Times New Roman" pitchFamily="18" charset="0"/>
              </a:rPr>
              <a:t>5. </a:t>
            </a:r>
            <a:r>
              <a:rPr kumimoji="1" lang="zh-CN" altLang="zh-CN" sz="2400" b="1">
                <a:latin typeface="Times New Roman" pitchFamily="18" charset="0"/>
              </a:rPr>
              <a:t> </a:t>
            </a:r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I</a:t>
            </a:r>
            <a:r>
              <a:rPr kumimoji="1" lang="zh-CN" altLang="zh-CN" sz="2400" b="1">
                <a:latin typeface="Times New Roman" pitchFamily="18" charset="0"/>
              </a:rPr>
              <a:t>与振荡频率的关系？</a:t>
            </a:r>
            <a:endParaRPr kumimoji="1" lang="zh-CN" altLang="en-US" sz="2400" b="1">
              <a:latin typeface="Times New Roman" pitchFamily="18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765175"/>
            <a:ext cx="7924800" cy="533400"/>
          </a:xfrm>
        </p:spPr>
        <p:txBody>
          <a:bodyPr/>
          <a:lstStyle/>
          <a:p>
            <a:pPr algn="l"/>
            <a:r>
              <a:rPr lang="zh-CN" altLang="en-US" sz="3600" dirty="0">
                <a:ea typeface="华文行楷" pitchFamily="2" charset="-122"/>
              </a:rPr>
              <a:t>讨论</a:t>
            </a:r>
            <a:r>
              <a:rPr lang="zh-CN" altLang="en-US" sz="3600" b="1" dirty="0">
                <a:ea typeface="隶书" pitchFamily="49" charset="-122"/>
              </a:rPr>
              <a:t>：</a:t>
            </a:r>
            <a:r>
              <a:rPr lang="zh-CN" altLang="en-US" sz="2800" b="1" dirty="0" smtClean="0">
                <a:latin typeface="宋体" charset="-122"/>
              </a:rPr>
              <a:t>已知晶体管</a:t>
            </a:r>
            <a:r>
              <a:rPr lang="zh-CN" altLang="en-US" sz="2800" b="1" dirty="0">
                <a:latin typeface="宋体" charset="-122"/>
              </a:rPr>
              <a:t>饱和</a:t>
            </a:r>
            <a:r>
              <a:rPr lang="zh-CN" altLang="en-US" sz="2800" b="1" dirty="0" smtClean="0">
                <a:latin typeface="宋体" charset="-122"/>
              </a:rPr>
              <a:t>压降近似为</a:t>
            </a:r>
            <a:r>
              <a:rPr lang="en-US" altLang="zh-CN" sz="2800" b="1" dirty="0">
                <a:latin typeface="宋体" charset="-122"/>
              </a:rPr>
              <a:t>0</a:t>
            </a:r>
            <a:r>
              <a:rPr lang="zh-CN" altLang="en-US" sz="2800" b="1" dirty="0">
                <a:latin typeface="宋体" charset="-122"/>
              </a:rPr>
              <a:t>。</a:t>
            </a:r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971550" y="1268413"/>
          <a:ext cx="7315200" cy="295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96" name="VISIO" r:id="rId3" imgW="4895640" imgH="1978560" progId="Visio.Drawing.5">
                  <p:embed/>
                </p:oleObj>
              </mc:Choice>
              <mc:Fallback>
                <p:oleObj name="VISIO" r:id="rId3" imgW="4895640" imgH="1978560" progId="Visio.Drawing.5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8413"/>
                        <a:ext cx="7315200" cy="295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2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6431" t="24820" r="41411" b="27567"/>
          <a:stretch>
            <a:fillRect/>
          </a:stretch>
        </p:blipFill>
        <p:spPr>
          <a:xfrm>
            <a:off x="1547813" y="1341438"/>
            <a:ext cx="6034087" cy="4525962"/>
          </a:xfrm>
          <a:noFill/>
          <a:ln/>
        </p:spPr>
      </p:pic>
      <p:sp>
        <p:nvSpPr>
          <p:cNvPr id="120840" name="AutoShape 8"/>
          <p:cNvSpPr>
            <a:spLocks/>
          </p:cNvSpPr>
          <p:nvPr/>
        </p:nvSpPr>
        <p:spPr bwMode="auto">
          <a:xfrm>
            <a:off x="2051050" y="1874838"/>
            <a:ext cx="1939925" cy="474662"/>
          </a:xfrm>
          <a:prstGeom prst="borderCallout1">
            <a:avLst>
              <a:gd name="adj1" fmla="val 24079"/>
              <a:gd name="adj2" fmla="val 103926"/>
              <a:gd name="adj3" fmla="val 130102"/>
              <a:gd name="adj4" fmla="val 126269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000" b="1"/>
              <a:t>振幅越来越大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0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33755" t="34172" r="24051" b="17522"/>
          <a:stretch>
            <a:fillRect/>
          </a:stretch>
        </p:blipFill>
        <p:spPr>
          <a:xfrm>
            <a:off x="1547813" y="1341438"/>
            <a:ext cx="6034087" cy="4525962"/>
          </a:xfrm>
          <a:noFill/>
          <a:ln/>
        </p:spPr>
      </p:pic>
      <p:sp>
        <p:nvSpPr>
          <p:cNvPr id="121863" name="AutoShape 7"/>
          <p:cNvSpPr>
            <a:spLocks/>
          </p:cNvSpPr>
          <p:nvPr/>
        </p:nvSpPr>
        <p:spPr bwMode="auto">
          <a:xfrm>
            <a:off x="6232525" y="765175"/>
            <a:ext cx="1435100" cy="422275"/>
          </a:xfrm>
          <a:prstGeom prst="borderCallout1">
            <a:avLst>
              <a:gd name="adj1" fmla="val 27069"/>
              <a:gd name="adj2" fmla="val -5310"/>
              <a:gd name="adj3" fmla="val 221431"/>
              <a:gd name="adj4" fmla="val -60509"/>
            </a:avLst>
          </a:prstGeom>
          <a:solidFill>
            <a:srgbClr val="66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b="1"/>
              <a:t>趋于稳幅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3" grpId="0" animBg="1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1078</TotalTime>
  <Words>4403</Words>
  <Application>Microsoft Office PowerPoint</Application>
  <PresentationFormat>全屏显示(4:3)</PresentationFormat>
  <Paragraphs>424</Paragraphs>
  <Slides>77</Slides>
  <Notes>11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77</vt:i4>
      </vt:variant>
    </vt:vector>
  </HeadingPairs>
  <TitlesOfParts>
    <vt:vector size="83" baseType="lpstr">
      <vt:lpstr>Profile</vt:lpstr>
      <vt:lpstr>公式</vt:lpstr>
      <vt:lpstr>Photo Editor 照片</vt:lpstr>
      <vt:lpstr>Equation</vt:lpstr>
      <vt:lpstr>VISIO</vt:lpstr>
      <vt:lpstr>Multisim 7</vt:lpstr>
      <vt:lpstr>模拟电子技术基础 Fundamentals of Analog Electronic </vt:lpstr>
      <vt:lpstr>第七章  波形的发生和信号的转换</vt:lpstr>
      <vt:lpstr>§7.1 正弦波振荡电路</vt:lpstr>
      <vt:lpstr>一、正弦波振荡的条件和电路的组成</vt:lpstr>
      <vt:lpstr>1.  正弦波振荡的条件</vt:lpstr>
      <vt:lpstr>2. 起振与稳幅：输出电压从幅值很小、含有丰富频率，到仅有一种频率且幅值由小逐渐增大直至稳幅。</vt:lpstr>
      <vt:lpstr>PowerPoint 演示文稿</vt:lpstr>
      <vt:lpstr>PowerPoint 演示文稿</vt:lpstr>
      <vt:lpstr>PowerPoint 演示文稿</vt:lpstr>
      <vt:lpstr>2. 起振与稳幅</vt:lpstr>
      <vt:lpstr>3. 基本组成部分</vt:lpstr>
      <vt:lpstr>相位条件的判断方法：瞬时极性法</vt:lpstr>
      <vt:lpstr>5. 分类</vt:lpstr>
      <vt:lpstr>二、RC 正弦波振荡电路</vt:lpstr>
      <vt:lpstr>RC串并联选频网络的频率响应</vt:lpstr>
      <vt:lpstr>2. 电路组成</vt:lpstr>
      <vt:lpstr>3. RC 桥式正弦波振荡电路（文氏桥振荡器）</vt:lpstr>
      <vt:lpstr>频率可调的文氏桥振荡器</vt:lpstr>
      <vt:lpstr>讨论一：合理连接电路，组成文氏桥振荡电路</vt:lpstr>
      <vt:lpstr>讨论二：判断图示电路有可能产生正弦波振荡吗？</vt:lpstr>
      <vt:lpstr>三、LC 正弦波振荡电路    1.  LC并联网络的选频特性</vt:lpstr>
      <vt:lpstr>LC选频放大电路→正弦波振荡电路</vt:lpstr>
      <vt:lpstr>2. 变压器反馈式电路</vt:lpstr>
      <vt:lpstr>3.  电感反馈式电路</vt:lpstr>
      <vt:lpstr>3. 电感反馈式电路</vt:lpstr>
      <vt:lpstr>4. 电容反馈式（电容三点式）电路</vt:lpstr>
      <vt:lpstr>四、石英晶体正弦波振荡电路</vt:lpstr>
      <vt:lpstr>2.  电路</vt:lpstr>
      <vt:lpstr>正弦波振荡电路的教学基本要求</vt:lpstr>
      <vt:lpstr>讨论三：改错，使电路有可能产生正弦波振荡</vt:lpstr>
      <vt:lpstr>讨论四</vt:lpstr>
      <vt:lpstr>§7.2  电压比较器</vt:lpstr>
      <vt:lpstr>一、概述</vt:lpstr>
      <vt:lpstr>3. 几种常用的电压比较器</vt:lpstr>
      <vt:lpstr>4、集成运放的非线性工作区</vt:lpstr>
      <vt:lpstr>二、单限比较器</vt:lpstr>
      <vt:lpstr>输出限幅电路     为适应负载对电压幅值的要求，输出端加限幅电路。</vt:lpstr>
      <vt:lpstr>输出限幅电路</vt:lpstr>
      <vt:lpstr>2. 一般单限比较器</vt:lpstr>
      <vt:lpstr>三、滞回比较器</vt:lpstr>
      <vt:lpstr>2. 工作原理及电压传输特性</vt:lpstr>
      <vt:lpstr>讨论一：如何改变滞回比较器的电压传输特性</vt:lpstr>
      <vt:lpstr>四、窗口比较器</vt:lpstr>
      <vt:lpstr>五、集成比较器</vt:lpstr>
      <vt:lpstr>讨论二：电路的识别及电压传输特性的求解</vt:lpstr>
      <vt:lpstr>讨论三：从电压传输特性识别电路，画波形</vt:lpstr>
      <vt:lpstr>讨论四：带有二极管电路的分析方法</vt:lpstr>
      <vt:lpstr>讨论五：电子电路时测量信号的选择 </vt:lpstr>
      <vt:lpstr>讨论六：利用Multisim分析电压传输特性</vt:lpstr>
      <vt:lpstr>§7.3  非正弦波发生电路</vt:lpstr>
      <vt:lpstr>一、常见的非正弦波</vt:lpstr>
      <vt:lpstr>二、矩形波发生电路</vt:lpstr>
      <vt:lpstr>2. 电路组成</vt:lpstr>
      <vt:lpstr>3. 工作原理：分析方法</vt:lpstr>
      <vt:lpstr>3. 工作原理：</vt:lpstr>
      <vt:lpstr>4. 波形分析</vt:lpstr>
      <vt:lpstr>5. 占空比可调电路</vt:lpstr>
      <vt:lpstr>三、三角波发生电路</vt:lpstr>
      <vt:lpstr>2. 工作原理</vt:lpstr>
      <vt:lpstr>三角波发生电路的振荡原理</vt:lpstr>
      <vt:lpstr>3. 波形分析</vt:lpstr>
      <vt:lpstr>四、锯齿波发生电路</vt:lpstr>
      <vt:lpstr>五、波形变换电路</vt:lpstr>
      <vt:lpstr>3. 三角波变正弦波</vt:lpstr>
      <vt:lpstr>讨论一</vt:lpstr>
      <vt:lpstr>讨论二：设计实现将峰值为1V、频率为100Hz的正弦波输入电压变换为峰值为5V、频率为200Hz锯齿波电压的电路。</vt:lpstr>
      <vt:lpstr>§7.3  信号的转换</vt:lpstr>
      <vt:lpstr>一、概述</vt:lpstr>
      <vt:lpstr>二、u-i 转换电路</vt:lpstr>
      <vt:lpstr>豪兰德电流源电路</vt:lpstr>
      <vt:lpstr>三、精密整流电路</vt:lpstr>
      <vt:lpstr>精密整流电路的组成</vt:lpstr>
      <vt:lpstr>全波精密整流电路</vt:lpstr>
      <vt:lpstr>四、u-f 转换电路（压控振荡器）</vt:lpstr>
      <vt:lpstr>1.  电荷平衡式压控振荡器</vt:lpstr>
      <vt:lpstr>2.  复位式压控振荡器</vt:lpstr>
      <vt:lpstr>讨论：已知晶体管饱和压降近似为0。</vt:lpstr>
    </vt:vector>
  </TitlesOfParts>
  <Company>tsinghua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模拟电子技术基础</dc:title>
  <dc:creator>hua</dc:creator>
  <cp:lastModifiedBy>China</cp:lastModifiedBy>
  <cp:revision>42</cp:revision>
  <dcterms:created xsi:type="dcterms:W3CDTF">2007-07-18T09:03:59Z</dcterms:created>
  <dcterms:modified xsi:type="dcterms:W3CDTF">2019-11-18T09:24:12Z</dcterms:modified>
</cp:coreProperties>
</file>